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30"/>
  </p:notesMasterIdLst>
  <p:sldIdLst>
    <p:sldId id="260" r:id="rId2"/>
    <p:sldId id="266" r:id="rId3"/>
    <p:sldId id="262" r:id="rId4"/>
    <p:sldId id="280" r:id="rId5"/>
    <p:sldId id="282" r:id="rId6"/>
    <p:sldId id="283" r:id="rId7"/>
    <p:sldId id="284" r:id="rId8"/>
    <p:sldId id="285" r:id="rId9"/>
    <p:sldId id="286" r:id="rId10"/>
    <p:sldId id="290" r:id="rId11"/>
    <p:sldId id="288" r:id="rId12"/>
    <p:sldId id="263" r:id="rId13"/>
    <p:sldId id="277" r:id="rId14"/>
    <p:sldId id="264" r:id="rId15"/>
    <p:sldId id="306" r:id="rId16"/>
    <p:sldId id="307" r:id="rId17"/>
    <p:sldId id="305" r:id="rId18"/>
    <p:sldId id="278" r:id="rId19"/>
    <p:sldId id="279" r:id="rId20"/>
    <p:sldId id="291" r:id="rId21"/>
    <p:sldId id="292" r:id="rId22"/>
    <p:sldId id="295" r:id="rId23"/>
    <p:sldId id="293" r:id="rId24"/>
    <p:sldId id="296" r:id="rId25"/>
    <p:sldId id="308" r:id="rId26"/>
    <p:sldId id="301" r:id="rId27"/>
    <p:sldId id="302" r:id="rId28"/>
    <p:sldId id="304" r:id="rId29"/>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Helvetica Neue Light" panose="02000403000000020004"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585"/>
  </p:normalViewPr>
  <p:slideViewPr>
    <p:cSldViewPr snapToGrid="0">
      <p:cViewPr varScale="1">
        <p:scale>
          <a:sx n="105" d="100"/>
          <a:sy n="105" d="100"/>
        </p:scale>
        <p:origin x="138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By isolating each layer they can expand and contract independently of each other. </a:t>
            </a:r>
          </a:p>
          <a:p>
            <a:pPr lvl="1"/>
            <a:r>
              <a:rPr lang="en-US" dirty="0"/>
              <a:t>This means that we can deal with the DATA STORAGE, COMPUTE and USERS (Services) layer without effecting the other ones. </a:t>
            </a:r>
          </a:p>
          <a:p>
            <a:pPr lvl="1"/>
            <a:r>
              <a:rPr lang="en-US" dirty="0"/>
              <a:t>Let’s go into each of these</a:t>
            </a:r>
          </a:p>
          <a:p>
            <a:pPr lvl="1"/>
            <a:endParaRPr lang="en-US" dirty="0"/>
          </a:p>
          <a:p>
            <a:pPr lvl="1"/>
            <a:r>
              <a:rPr lang="en-US" dirty="0"/>
              <a:t>DATA - The amount of data stored can be increased or decreased at any time. </a:t>
            </a:r>
          </a:p>
          <a:p>
            <a:pPr lvl="1"/>
            <a:r>
              <a:rPr lang="en-US" dirty="0"/>
              <a:t>		- Data and compute decoupled – is determined independently of the volume of data in the system</a:t>
            </a:r>
          </a:p>
          <a:p>
            <a:pPr lvl="1"/>
            <a:r>
              <a:rPr lang="en-US" dirty="0"/>
              <a:t>		- store data at a very low cost because no compute resources are required to store data in the database</a:t>
            </a:r>
          </a:p>
          <a:p>
            <a:pPr lvl="1"/>
            <a:r>
              <a:rPr lang="en-US" dirty="0"/>
              <a:t>COMPUTE – these resources that are being used for query processing can also be scaled up or down depending on the intensity of the workload on the system changes. </a:t>
            </a:r>
          </a:p>
          <a:p>
            <a:pPr lvl="1"/>
            <a:r>
              <a:rPr lang="en-US" dirty="0"/>
              <a:t> 		- remember -  storage and compute are decoupled, </a:t>
            </a:r>
          </a:p>
          <a:p>
            <a:pPr lvl="1"/>
            <a:r>
              <a:rPr lang="en-US" dirty="0"/>
              <a:t>		- data is dynamically distributed</a:t>
            </a:r>
          </a:p>
          <a:p>
            <a:pPr lvl="1"/>
            <a:r>
              <a:rPr lang="en-US" dirty="0"/>
              <a:t>		- changing compute resources does not require reshuffling the data</a:t>
            </a:r>
          </a:p>
          <a:p>
            <a:pPr lvl="1"/>
            <a:r>
              <a:rPr lang="en-US" dirty="0"/>
              <a:t>		- Compute resources can be changed on-the-fly, without disruption. </a:t>
            </a:r>
          </a:p>
          <a:p>
            <a:pPr lvl="1"/>
            <a:endParaRPr lang="en-US" dirty="0"/>
          </a:p>
          <a:p>
            <a:r>
              <a:rPr lang="en-US" dirty="0"/>
              <a:t>	    SERVICES – with other systems as more users come on the the resources are strained and everything becomes much slower</a:t>
            </a:r>
          </a:p>
          <a:p>
            <a:r>
              <a:rPr lang="en-US" dirty="0"/>
              <a:t>			- other system solution is to create a new </a:t>
            </a:r>
            <a:r>
              <a:rPr lang="en-US" dirty="0" err="1"/>
              <a:t>datamart</a:t>
            </a:r>
            <a:r>
              <a:rPr lang="en-US" dirty="0"/>
              <a:t> </a:t>
            </a:r>
          </a:p>
          <a:p>
            <a:pPr lvl="1"/>
            <a:r>
              <a:rPr lang="en-US" dirty="0"/>
              <a:t>			- extra management burden </a:t>
            </a:r>
          </a:p>
          <a:p>
            <a:pPr lvl="1"/>
            <a:r>
              <a:rPr lang="en-US" dirty="0"/>
              <a:t>			-  replicating and/or migrating data across systems</a:t>
            </a:r>
          </a:p>
          <a:p>
            <a:r>
              <a:rPr lang="en-US" dirty="0"/>
              <a:t>			- Snowflake can scale to support more users and workloads without performance impact because multiple virtual warehouses can be deployed on-demand, all with access to the same data.</a:t>
            </a:r>
          </a:p>
          <a:p>
            <a:pPr lvl="1"/>
            <a:endParaRPr lang="en-US" dirty="0"/>
          </a:p>
          <a:p>
            <a:pPr lvl="1"/>
            <a:endParaRPr lang="en-US" dirty="0"/>
          </a:p>
          <a:p>
            <a:pPr lvl="1"/>
            <a:endParaRPr lang="en-US" dirty="0"/>
          </a:p>
          <a:p>
            <a:pPr lvl="1"/>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70944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shared-disk architecture was the first approach to emerge for scaling beyond the single-node SMP architectures of early systems. </a:t>
            </a:r>
          </a:p>
          <a:p>
            <a:endParaRPr lang="en-US" dirty="0"/>
          </a:p>
          <a:p>
            <a:r>
              <a:rPr lang="en-US" dirty="0"/>
              <a:t>It is designed to scale processing beyond a single server while keeping data in a central location.</a:t>
            </a:r>
          </a:p>
          <a:p>
            <a:endParaRPr lang="en-US" dirty="0"/>
          </a:p>
          <a:p>
            <a:r>
              <a:rPr lang="en-US" dirty="0"/>
              <a:t>In a shared-disk system, all of the data is stored on a storage device that is accessible from all of the nodes in the database cluster. </a:t>
            </a:r>
          </a:p>
          <a:p>
            <a:endParaRPr lang="en-US" dirty="0"/>
          </a:p>
          <a:p>
            <a:r>
              <a:rPr lang="en-US" dirty="0"/>
              <a:t>Any change in the data is updated and reflected in the single storage location. </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Shared-disk architectures are attractive for their simplicity of data management: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all processing nodes in the database cluster have direct access to all data, and that data is consistent because all modifications to the data are written to the shared disk </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7604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scalability of this architecture is severely limited </a:t>
            </a:r>
          </a:p>
          <a:p>
            <a:r>
              <a:rPr lang="en-US" dirty="0"/>
              <a:t>Even small number of concurrent queries will overwhelm the storage device and the network to it, </a:t>
            </a:r>
          </a:p>
          <a:p>
            <a:r>
              <a:rPr lang="en-US" dirty="0"/>
              <a:t>forcing processing major slow downs for data to be returned from the shared disk. </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Additional compute nodes only exacerbate the overloaded shared disk.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Further, complicated on-disk locking mechanisms are needed to ensure data consistency across the cluster.</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43233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shared-nothing architecture scales processing and compute together by distributing different subsets of data across all of the processing nodes in the system,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eliminates the bottleneck of communication with a shared disk</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51027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Drawbacks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you SCALE the cluster and add more nodes …What happens to all the data?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	- the data is distributed across the cluster and requires shuffling of data between nodes.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	- This adds overhead and reduces performance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Distribution of data across compute nodes is done through static assignment-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Data is distributed at the time it is loaded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	- user specified distribution key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	- default algorithm</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Node Failure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	- Changing the data distribution typically requires completely redistributing data across the cluster or even unloading and reloading data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Helvetica Neue Light" panose="02000403000000020004" pitchFamily="2" charset="0"/>
                <a:ea typeface="Helvetica Neue Light" panose="02000403000000020004" pitchFamily="2" charset="0"/>
              </a:rPr>
              <a:t>Heterogenous workload and Homogenous hardware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Helvetica Neue Light" panose="02000403000000020004" pitchFamily="2" charset="0"/>
                <a:ea typeface="Helvetica Neue Light" panose="02000403000000020004" pitchFamily="2" charset="0"/>
              </a:rPr>
              <a:t>	- Heavy compute needs a low IO but the coupled homogenous hardware does not allow this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	- also causes issues with upgrades and membership changes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65287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idea here is that by using the cloud based infrastructure SNOWFLAKE can essentially throw resources at the management of shared-nothing infrastructure indefinitely.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is because Snowflake is </a:t>
            </a:r>
            <a:r>
              <a:rPr lang="en-US" i="1" dirty="0"/>
              <a:t>elastic</a:t>
            </a:r>
            <a:r>
              <a:rPr lang="en-US" dirty="0"/>
              <a:t> in nature- it will expand as resources are required and contract when not required.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addresses both the high compute requirements of Shared Nothing AND the high-cost requirements of creating “workers”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39679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15</a:t>
            </a:fld>
            <a:endParaRPr lang="en-US"/>
          </a:p>
        </p:txBody>
      </p:sp>
    </p:spTree>
    <p:extLst>
      <p:ext uri="{BB962C8B-B14F-4D97-AF65-F5344CB8AC3E}">
        <p14:creationId xmlns:p14="http://schemas.microsoft.com/office/powerpoint/2010/main" val="2775167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16</a:t>
            </a:fld>
            <a:endParaRPr lang="en-US"/>
          </a:p>
        </p:txBody>
      </p:sp>
    </p:spTree>
    <p:extLst>
      <p:ext uri="{BB962C8B-B14F-4D97-AF65-F5344CB8AC3E}">
        <p14:creationId xmlns:p14="http://schemas.microsoft.com/office/powerpoint/2010/main" val="2888154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17</a:t>
            </a:fld>
            <a:endParaRPr lang="en-US"/>
          </a:p>
        </p:txBody>
      </p:sp>
    </p:spTree>
    <p:extLst>
      <p:ext uri="{BB962C8B-B14F-4D97-AF65-F5344CB8AC3E}">
        <p14:creationId xmlns:p14="http://schemas.microsoft.com/office/powerpoint/2010/main" val="232434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microsoft.com/office/2007/relationships/hdphoto" Target="../media/hdphoto4.wdp"/><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7.png"/><Relationship Id="rId5" Type="http://schemas.microsoft.com/office/2007/relationships/hdphoto" Target="../media/hdphoto3.wdp"/><Relationship Id="rId10" Type="http://schemas.openxmlformats.org/officeDocument/2006/relationships/image" Target="../media/image16.png"/><Relationship Id="rId4" Type="http://schemas.openxmlformats.org/officeDocument/2006/relationships/image" Target="../media/image13.png"/><Relationship Id="rId9"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hyperlink" Target="https://whatis.techtarget.com/definition/processor" TargetMode="External"/><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hyperlink" Target="https://searchstorage.techtarget.com/definition/memory-card" TargetMode="External"/><Relationship Id="rId4" Type="http://schemas.openxmlformats.org/officeDocument/2006/relationships/hyperlink" Target="https://whatis.techtarget.com/definition/operating-system-O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microsoft.com/office/2007/relationships/hdphoto" Target="../media/hdphoto5.wdp"/><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www.stitchdata.com/resources/data-warehouse/"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7" Type="http://schemas.microsoft.com/office/2007/relationships/hdphoto" Target="../media/hdphoto7.wdp"/><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microsoft.com/office/2007/relationships/hdphoto" Target="../media/hdphoto8.wdp"/></Relationships>
</file>

<file path=ppt/slides/_rels/slide2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4" y="477982"/>
            <a:ext cx="10671187"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ea typeface="Calibri"/>
                <a:cs typeface="Calibri"/>
                <a:sym typeface="Calibri"/>
              </a:rPr>
              <a:t>Data Engineering Module 3</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54B7ED91-6B3F-7E4B-96D7-D0E1156583AD}"/>
              </a:ext>
            </a:extLst>
          </p:cNvPr>
          <p:cNvPicPr>
            <a:picLocks noChangeAspect="1"/>
          </p:cNvPicPr>
          <p:nvPr/>
        </p:nvPicPr>
        <p:blipFill>
          <a:blip r:embed="rId3">
            <a:alphaModFix amt="50000"/>
          </a:blip>
          <a:stretch>
            <a:fillRect/>
          </a:stretch>
        </p:blipFill>
        <p:spPr>
          <a:xfrm>
            <a:off x="5536665" y="852085"/>
            <a:ext cx="2426714" cy="1613939"/>
          </a:xfrm>
          <a:prstGeom prst="rect">
            <a:avLst/>
          </a:prstGeom>
        </p:spPr>
      </p:pic>
      <p:sp>
        <p:nvSpPr>
          <p:cNvPr id="2" name="Title 1">
            <a:extLst>
              <a:ext uri="{FF2B5EF4-FFF2-40B4-BE49-F238E27FC236}">
                <a16:creationId xmlns:a16="http://schemas.microsoft.com/office/drawing/2014/main" id="{276D47FE-92B2-E04B-97ED-DCE7C53F555D}"/>
              </a:ext>
            </a:extLst>
          </p:cNvPr>
          <p:cNvSpPr>
            <a:spLocks noGrp="1"/>
          </p:cNvSpPr>
          <p:nvPr>
            <p:ph type="title"/>
          </p:nvPr>
        </p:nvSpPr>
        <p:spPr/>
        <p:txBody>
          <a:bodyPr/>
          <a:lstStyle/>
          <a:p>
            <a:r>
              <a:rPr lang="en-US" dirty="0"/>
              <a:t>Snowflake is a hybrid of Shared Nothing and Disk</a:t>
            </a:r>
          </a:p>
        </p:txBody>
      </p:sp>
      <p:sp>
        <p:nvSpPr>
          <p:cNvPr id="3" name="Text Placeholder 2">
            <a:extLst>
              <a:ext uri="{FF2B5EF4-FFF2-40B4-BE49-F238E27FC236}">
                <a16:creationId xmlns:a16="http://schemas.microsoft.com/office/drawing/2014/main" id="{926A2D1A-FC03-2340-932D-5AE8C153A229}"/>
              </a:ext>
            </a:extLst>
          </p:cNvPr>
          <p:cNvSpPr>
            <a:spLocks noGrp="1"/>
          </p:cNvSpPr>
          <p:nvPr>
            <p:ph type="body" idx="1"/>
          </p:nvPr>
        </p:nvSpPr>
        <p:spPr>
          <a:xfrm>
            <a:off x="330399" y="1373165"/>
            <a:ext cx="10512000" cy="4680000"/>
          </a:xfrm>
        </p:spPr>
        <p:txBody>
          <a:bodyPr/>
          <a:lstStyle/>
          <a:p>
            <a:pPr marL="76200" indent="0">
              <a:buNone/>
            </a:pPr>
            <a:r>
              <a:rPr lang="en-US" b="1" dirty="0"/>
              <a:t>So how does Snowflake address these shortcomings? </a:t>
            </a:r>
          </a:p>
          <a:p>
            <a:pPr marL="546100" lvl="1" indent="0">
              <a:buNone/>
            </a:pPr>
            <a:endParaRPr lang="en-US" dirty="0"/>
          </a:p>
        </p:txBody>
      </p:sp>
      <p:sp>
        <p:nvSpPr>
          <p:cNvPr id="4" name="Slide Number Placeholder 3">
            <a:extLst>
              <a:ext uri="{FF2B5EF4-FFF2-40B4-BE49-F238E27FC236}">
                <a16:creationId xmlns:a16="http://schemas.microsoft.com/office/drawing/2014/main" id="{60B22BEC-F2F3-4546-BB35-6065730751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8" name="Picture 7" descr="A picture containing cup, indoor, table, sitting&#10;&#10;Description automatically generated">
            <a:extLst>
              <a:ext uri="{FF2B5EF4-FFF2-40B4-BE49-F238E27FC236}">
                <a16:creationId xmlns:a16="http://schemas.microsoft.com/office/drawing/2014/main" id="{F6DB2A69-9F59-3C47-9268-2A18FDFE4A5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52497" y="4500543"/>
            <a:ext cx="4633902" cy="1181926"/>
          </a:xfrm>
          <a:prstGeom prst="rect">
            <a:avLst/>
          </a:prstGeom>
        </p:spPr>
      </p:pic>
      <p:pic>
        <p:nvPicPr>
          <p:cNvPr id="9" name="Picture 8" descr="A picture containing yellow&#10;&#10;Description automatically generated">
            <a:extLst>
              <a:ext uri="{FF2B5EF4-FFF2-40B4-BE49-F238E27FC236}">
                <a16:creationId xmlns:a16="http://schemas.microsoft.com/office/drawing/2014/main" id="{9E8874D6-BDFB-D742-AE4B-3FB346608331}"/>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938670" y="3588999"/>
            <a:ext cx="2661556" cy="67885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AEE9969-6868-2843-B34F-EE7D4429E304}"/>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435121" y="2420584"/>
            <a:ext cx="3668654" cy="93573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E50CE881-8CF6-E144-A85A-95F8C8EF14A4}"/>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891041" y="2442938"/>
            <a:ext cx="3668654" cy="935730"/>
          </a:xfrm>
          <a:prstGeom prst="rect">
            <a:avLst/>
          </a:prstGeom>
        </p:spPr>
      </p:pic>
      <p:pic>
        <p:nvPicPr>
          <p:cNvPr id="13" name="Picture 12" descr="A picture containing yellow&#10;&#10;Description automatically generated">
            <a:extLst>
              <a:ext uri="{FF2B5EF4-FFF2-40B4-BE49-F238E27FC236}">
                <a16:creationId xmlns:a16="http://schemas.microsoft.com/office/drawing/2014/main" id="{4E941FF1-48C6-234E-9E13-F876B9F7013C}"/>
              </a:ext>
            </a:extLst>
          </p:cNvPr>
          <p:cNvPicPr>
            <a:picLocks noChangeAspect="1"/>
          </p:cNvPicPr>
          <p:nvPr/>
        </p:nvPicPr>
        <p:blipFill>
          <a:blip r:embed="rId10">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408420" y="3475738"/>
            <a:ext cx="4633896" cy="1181926"/>
          </a:xfrm>
          <a:prstGeom prst="rect">
            <a:avLst/>
          </a:prstGeom>
        </p:spPr>
      </p:pic>
      <p:pic>
        <p:nvPicPr>
          <p:cNvPr id="14" name="Picture 13" descr="A picture containing cup, indoor, table, sitting&#10;&#10;Description automatically generated">
            <a:extLst>
              <a:ext uri="{FF2B5EF4-FFF2-40B4-BE49-F238E27FC236}">
                <a16:creationId xmlns:a16="http://schemas.microsoft.com/office/drawing/2014/main" id="{FF3B7623-C9BE-D14F-84AF-0A6117D621F0}"/>
              </a:ext>
            </a:extLst>
          </p:cNvPr>
          <p:cNvPicPr>
            <a:picLocks noChangeAspect="1"/>
          </p:cNvPicPr>
          <p:nvPr/>
        </p:nvPicPr>
        <p:blipFill>
          <a:blip r:embed="rId11">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7331202" y="4754734"/>
            <a:ext cx="2788332" cy="711194"/>
          </a:xfrm>
          <a:prstGeom prst="rect">
            <a:avLst/>
          </a:prstGeom>
        </p:spPr>
      </p:pic>
      <p:cxnSp>
        <p:nvCxnSpPr>
          <p:cNvPr id="18" name="Straight Arrow Connector 17">
            <a:extLst>
              <a:ext uri="{FF2B5EF4-FFF2-40B4-BE49-F238E27FC236}">
                <a16:creationId xmlns:a16="http://schemas.microsoft.com/office/drawing/2014/main" id="{EA64DFFB-8169-E246-B2DE-C473FAA0673E}"/>
              </a:ext>
            </a:extLst>
          </p:cNvPr>
          <p:cNvCxnSpPr/>
          <p:nvPr/>
        </p:nvCxnSpPr>
        <p:spPr>
          <a:xfrm>
            <a:off x="5666320" y="4818267"/>
            <a:ext cx="1584960" cy="268370"/>
          </a:xfrm>
          <a:prstGeom prst="straightConnector1">
            <a:avLst/>
          </a:prstGeom>
          <a:ln w="28575">
            <a:solidFill>
              <a:schemeClr val="accent5">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515AF61-AEEA-D242-BC04-B78C33F10FC8}"/>
              </a:ext>
            </a:extLst>
          </p:cNvPr>
          <p:cNvCxnSpPr>
            <a:cxnSpLocks/>
          </p:cNvCxnSpPr>
          <p:nvPr/>
        </p:nvCxnSpPr>
        <p:spPr>
          <a:xfrm flipV="1">
            <a:off x="5666320" y="5197465"/>
            <a:ext cx="1584960" cy="309222"/>
          </a:xfrm>
          <a:prstGeom prst="straightConnector1">
            <a:avLst/>
          </a:prstGeom>
          <a:ln w="28575">
            <a:solidFill>
              <a:schemeClr val="accent5">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A29F9A3-B2D9-3B46-9D12-5783DBD6B6C0}"/>
              </a:ext>
            </a:extLst>
          </p:cNvPr>
          <p:cNvCxnSpPr/>
          <p:nvPr/>
        </p:nvCxnSpPr>
        <p:spPr>
          <a:xfrm>
            <a:off x="4725194" y="4129847"/>
            <a:ext cx="1584960" cy="268370"/>
          </a:xfrm>
          <a:prstGeom prst="straightConnector1">
            <a:avLst/>
          </a:prstGeom>
          <a:ln w="28575">
            <a:solidFill>
              <a:srgbClr val="00B05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F8F27B3-248C-244E-9605-2A1382047F8D}"/>
              </a:ext>
            </a:extLst>
          </p:cNvPr>
          <p:cNvCxnSpPr>
            <a:cxnSpLocks/>
          </p:cNvCxnSpPr>
          <p:nvPr/>
        </p:nvCxnSpPr>
        <p:spPr>
          <a:xfrm flipV="1">
            <a:off x="4695079" y="3614868"/>
            <a:ext cx="1584960" cy="283776"/>
          </a:xfrm>
          <a:prstGeom prst="straightConnector1">
            <a:avLst/>
          </a:prstGeom>
          <a:ln w="28575">
            <a:solidFill>
              <a:srgbClr val="00B05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9455CCF-F8EC-A14F-8608-782CC73ECEF2}"/>
              </a:ext>
            </a:extLst>
          </p:cNvPr>
          <p:cNvCxnSpPr>
            <a:cxnSpLocks/>
          </p:cNvCxnSpPr>
          <p:nvPr/>
        </p:nvCxnSpPr>
        <p:spPr>
          <a:xfrm>
            <a:off x="5195199" y="2818378"/>
            <a:ext cx="1595745" cy="0"/>
          </a:xfrm>
          <a:prstGeom prst="straightConnector1">
            <a:avLst/>
          </a:prstGeom>
          <a:ln w="28575">
            <a:solidFill>
              <a:schemeClr val="tx2">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EB78EE7A-9602-594A-B686-794A3667FA58}"/>
              </a:ext>
            </a:extLst>
          </p:cNvPr>
          <p:cNvCxnSpPr>
            <a:cxnSpLocks/>
          </p:cNvCxnSpPr>
          <p:nvPr/>
        </p:nvCxnSpPr>
        <p:spPr>
          <a:xfrm>
            <a:off x="5195199" y="2931117"/>
            <a:ext cx="1595745" cy="0"/>
          </a:xfrm>
          <a:prstGeom prst="straightConnector1">
            <a:avLst/>
          </a:prstGeom>
          <a:ln w="28575">
            <a:solidFill>
              <a:schemeClr val="tx2">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AF2EB0F-0FF3-2C48-A662-6EB349DFDB1B}"/>
              </a:ext>
            </a:extLst>
          </p:cNvPr>
          <p:cNvSpPr txBox="1"/>
          <p:nvPr/>
        </p:nvSpPr>
        <p:spPr>
          <a:xfrm>
            <a:off x="5123813" y="5807826"/>
            <a:ext cx="2924921" cy="461665"/>
          </a:xfrm>
          <a:prstGeom prst="rect">
            <a:avLst/>
          </a:prstGeom>
          <a:noFill/>
        </p:spPr>
        <p:txBody>
          <a:bodyPr wrap="square" rtlCol="0">
            <a:spAutoFit/>
          </a:bodyPr>
          <a:lstStyle/>
          <a:p>
            <a:r>
              <a:rPr lang="en-US" sz="2400" dirty="0">
                <a:latin typeface="Helvetica Neue Light" panose="02000403000000020004" pitchFamily="2" charset="0"/>
                <a:ea typeface="Helvetica Neue Light" panose="02000403000000020004" pitchFamily="2" charset="0"/>
              </a:rPr>
              <a:t>Snowflake is Elastic!</a:t>
            </a:r>
          </a:p>
        </p:txBody>
      </p:sp>
    </p:spTree>
    <p:extLst>
      <p:ext uri="{BB962C8B-B14F-4D97-AF65-F5344CB8AC3E}">
        <p14:creationId xmlns:p14="http://schemas.microsoft.com/office/powerpoint/2010/main" val="1661901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C8B5C-797C-AE49-B2A6-60AD79B47372}"/>
              </a:ext>
            </a:extLst>
          </p:cNvPr>
          <p:cNvSpPr>
            <a:spLocks noGrp="1"/>
          </p:cNvSpPr>
          <p:nvPr>
            <p:ph type="title"/>
          </p:nvPr>
        </p:nvSpPr>
        <p:spPr/>
        <p:txBody>
          <a:bodyPr/>
          <a:lstStyle/>
          <a:p>
            <a:r>
              <a:rPr lang="en-US" dirty="0"/>
              <a:t>Massive Parallel Processing</a:t>
            </a:r>
          </a:p>
        </p:txBody>
      </p:sp>
      <p:sp>
        <p:nvSpPr>
          <p:cNvPr id="3" name="Text Placeholder 2">
            <a:extLst>
              <a:ext uri="{FF2B5EF4-FFF2-40B4-BE49-F238E27FC236}">
                <a16:creationId xmlns:a16="http://schemas.microsoft.com/office/drawing/2014/main" id="{68A5D6A2-0E96-ED43-A33D-DDEB8797AF71}"/>
              </a:ext>
            </a:extLst>
          </p:cNvPr>
          <p:cNvSpPr>
            <a:spLocks noGrp="1"/>
          </p:cNvSpPr>
          <p:nvPr>
            <p:ph type="body" idx="1"/>
          </p:nvPr>
        </p:nvSpPr>
        <p:spPr>
          <a:xfrm>
            <a:off x="727503" y="1232050"/>
            <a:ext cx="10512000" cy="4680000"/>
          </a:xfrm>
        </p:spPr>
        <p:txBody>
          <a:bodyPr/>
          <a:lstStyle/>
          <a:p>
            <a:r>
              <a:rPr lang="en-US" dirty="0"/>
              <a:t>Snowflake </a:t>
            </a:r>
            <a:r>
              <a:rPr lang="en-US" i="1" dirty="0"/>
              <a:t>is</a:t>
            </a:r>
            <a:r>
              <a:rPr lang="en-US" dirty="0"/>
              <a:t> a </a:t>
            </a:r>
            <a:r>
              <a:rPr lang="en-US" i="1" dirty="0"/>
              <a:t>shared-nothing</a:t>
            </a:r>
            <a:r>
              <a:rPr lang="en-US" dirty="0"/>
              <a:t> or </a:t>
            </a:r>
            <a:r>
              <a:rPr lang="en-US" i="1" dirty="0"/>
              <a:t>massive parallel processing</a:t>
            </a:r>
            <a:r>
              <a:rPr lang="en-US" dirty="0"/>
              <a:t> system.</a:t>
            </a:r>
          </a:p>
          <a:p>
            <a:pPr lvl="1">
              <a:buFont typeface="Wingdings" pitchFamily="2" charset="2"/>
              <a:buChar char="Ø"/>
            </a:pPr>
            <a:r>
              <a:rPr lang="en-US" dirty="0"/>
              <a:t>Imagine if you will, for a minute, a series of workers, each of whom have their own memory, resources, and processors assigned to a task.</a:t>
            </a:r>
          </a:p>
          <a:p>
            <a:pPr lvl="1">
              <a:buFont typeface="Wingdings" pitchFamily="2" charset="2"/>
              <a:buChar char="Ø"/>
            </a:pPr>
            <a:r>
              <a:rPr lang="en-US" dirty="0"/>
              <a:t>We can split the task among these workers thereby speeding up the task immeasurably.</a:t>
            </a:r>
          </a:p>
        </p:txBody>
      </p:sp>
      <p:sp>
        <p:nvSpPr>
          <p:cNvPr id="4" name="Slide Number Placeholder 3">
            <a:extLst>
              <a:ext uri="{FF2B5EF4-FFF2-40B4-BE49-F238E27FC236}">
                <a16:creationId xmlns:a16="http://schemas.microsoft.com/office/drawing/2014/main" id="{DEEF846E-D09F-CF4E-AC5B-6C708A5E3B1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pic>
        <p:nvPicPr>
          <p:cNvPr id="6" name="Picture 5">
            <a:extLst>
              <a:ext uri="{FF2B5EF4-FFF2-40B4-BE49-F238E27FC236}">
                <a16:creationId xmlns:a16="http://schemas.microsoft.com/office/drawing/2014/main" id="{4AE8D34B-C4AF-9641-B95F-243A3DA167D5}"/>
              </a:ext>
            </a:extLst>
          </p:cNvPr>
          <p:cNvPicPr>
            <a:picLocks noChangeAspect="1"/>
          </p:cNvPicPr>
          <p:nvPr/>
        </p:nvPicPr>
        <p:blipFill>
          <a:blip r:embed="rId2"/>
          <a:stretch>
            <a:fillRect/>
          </a:stretch>
        </p:blipFill>
        <p:spPr>
          <a:xfrm>
            <a:off x="407506" y="3145536"/>
            <a:ext cx="6316811" cy="3553207"/>
          </a:xfrm>
          <a:prstGeom prst="rect">
            <a:avLst/>
          </a:prstGeom>
        </p:spPr>
      </p:pic>
      <p:sp>
        <p:nvSpPr>
          <p:cNvPr id="9" name="Rectangle 8">
            <a:extLst>
              <a:ext uri="{FF2B5EF4-FFF2-40B4-BE49-F238E27FC236}">
                <a16:creationId xmlns:a16="http://schemas.microsoft.com/office/drawing/2014/main" id="{A846A7E8-DB94-1649-A411-4E52E6D80D0E}"/>
              </a:ext>
            </a:extLst>
          </p:cNvPr>
          <p:cNvSpPr/>
          <p:nvPr/>
        </p:nvSpPr>
        <p:spPr>
          <a:xfrm>
            <a:off x="178530" y="6536743"/>
            <a:ext cx="8364336" cy="32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a:extLst>
              <a:ext uri="{FF2B5EF4-FFF2-40B4-BE49-F238E27FC236}">
                <a16:creationId xmlns:a16="http://schemas.microsoft.com/office/drawing/2014/main" id="{D89A6C06-01E7-0249-AF17-5393C320788E}"/>
              </a:ext>
            </a:extLst>
          </p:cNvPr>
          <p:cNvSpPr/>
          <p:nvPr/>
        </p:nvSpPr>
        <p:spPr>
          <a:xfrm>
            <a:off x="7290816" y="2938272"/>
            <a:ext cx="4341836" cy="3688692"/>
          </a:xfrm>
          <a:prstGeom prst="wedgeRoundRectCallout">
            <a:avLst>
              <a:gd name="adj1" fmla="val 38782"/>
              <a:gd name="adj2" fmla="val 55389"/>
              <a:gd name="adj3" fmla="val 16667"/>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6100" lvl="1">
              <a:lnSpc>
                <a:spcPct val="90000"/>
              </a:lnSpc>
              <a:spcBef>
                <a:spcPts val="500"/>
              </a:spcBef>
              <a:buClr>
                <a:srgbClr val="3F3F3F"/>
              </a:buClr>
              <a:buSzPts val="2200"/>
            </a:pPr>
            <a:r>
              <a:rPr lang="en-US" sz="2400" dirty="0">
                <a:solidFill>
                  <a:srgbClr val="3F3F3F"/>
                </a:solidFill>
                <a:latin typeface="Helvetica Neue Light"/>
                <a:ea typeface="Helvetica Neue Light"/>
                <a:sym typeface="Helvetica Neue Light"/>
              </a:rPr>
              <a:t>“MPP is the coordinated processing of a program by multiple </a:t>
            </a:r>
            <a:r>
              <a:rPr lang="en-US" sz="2400" u="sng" dirty="0">
                <a:solidFill>
                  <a:srgbClr val="0070C0"/>
                </a:solidFill>
                <a:latin typeface="Helvetica Neue Light"/>
                <a:ea typeface="Helvetica Neue Light"/>
                <a:sym typeface="Helvetica Neue Light"/>
                <a:hlinkClick r:id="rId3">
                  <a:extLst>
                    <a:ext uri="{A12FA001-AC4F-418D-AE19-62706E023703}">
                      <ahyp:hlinkClr xmlns:ahyp="http://schemas.microsoft.com/office/drawing/2018/hyperlinkcolor" val="tx"/>
                    </a:ext>
                  </a:extLst>
                </a:hlinkClick>
              </a:rPr>
              <a:t>processor</a:t>
            </a:r>
            <a:r>
              <a:rPr lang="en-US" sz="2400" dirty="0">
                <a:solidFill>
                  <a:srgbClr val="0070C0"/>
                </a:solidFill>
                <a:latin typeface="Helvetica Neue Light"/>
                <a:ea typeface="Helvetica Neue Light"/>
                <a:sym typeface="Helvetica Neue Light"/>
              </a:rPr>
              <a:t>s</a:t>
            </a:r>
            <a:r>
              <a:rPr lang="en-US" sz="2400" dirty="0">
                <a:solidFill>
                  <a:srgbClr val="3F3F3F"/>
                </a:solidFill>
                <a:latin typeface="Helvetica Neue Light"/>
                <a:ea typeface="Helvetica Neue Light"/>
                <a:sym typeface="Helvetica Neue Light"/>
              </a:rPr>
              <a:t> that work on different parts of the program, with each processor using its own </a:t>
            </a:r>
            <a:r>
              <a:rPr lang="en-US" sz="2400" u="sng" dirty="0">
                <a:solidFill>
                  <a:srgbClr val="0070C0"/>
                </a:solidFill>
                <a:latin typeface="Helvetica Neue Light"/>
                <a:ea typeface="Helvetica Neue Light"/>
                <a:sym typeface="Helvetica Neue Light"/>
                <a:hlinkClick r:id="rId4">
                  <a:extLst>
                    <a:ext uri="{A12FA001-AC4F-418D-AE19-62706E023703}">
                      <ahyp:hlinkClr xmlns:ahyp="http://schemas.microsoft.com/office/drawing/2018/hyperlinkcolor" val="tx"/>
                    </a:ext>
                  </a:extLst>
                </a:hlinkClick>
              </a:rPr>
              <a:t>operating system</a:t>
            </a:r>
            <a:r>
              <a:rPr lang="en-US" sz="2400" dirty="0">
                <a:solidFill>
                  <a:srgbClr val="0070C0"/>
                </a:solidFill>
                <a:latin typeface="Helvetica Neue Light"/>
                <a:ea typeface="Helvetica Neue Light"/>
                <a:sym typeface="Helvetica Neue Light"/>
              </a:rPr>
              <a:t> </a:t>
            </a:r>
            <a:r>
              <a:rPr lang="en-US" sz="2400" dirty="0">
                <a:solidFill>
                  <a:srgbClr val="3F3F3F"/>
                </a:solidFill>
                <a:latin typeface="Helvetica Neue Light"/>
                <a:ea typeface="Helvetica Neue Light"/>
                <a:sym typeface="Helvetica Neue Light"/>
              </a:rPr>
              <a:t>and </a:t>
            </a:r>
            <a:r>
              <a:rPr lang="en-US" sz="2400" u="sng" dirty="0">
                <a:solidFill>
                  <a:srgbClr val="0070C0"/>
                </a:solidFill>
                <a:latin typeface="Helvetica Neue Light"/>
                <a:ea typeface="Helvetica Neue Light"/>
                <a:sym typeface="Helvetica Neue Light"/>
                <a:hlinkClick r:id="rId5">
                  <a:extLst>
                    <a:ext uri="{A12FA001-AC4F-418D-AE19-62706E023703}">
                      <ahyp:hlinkClr xmlns:ahyp="http://schemas.microsoft.com/office/drawing/2018/hyperlinkcolor" val="tx"/>
                    </a:ext>
                  </a:extLst>
                </a:hlinkClick>
              </a:rPr>
              <a:t>memory</a:t>
            </a:r>
            <a:r>
              <a:rPr lang="en-US" sz="2400" dirty="0">
                <a:solidFill>
                  <a:srgbClr val="3F3F3F"/>
                </a:solidFill>
                <a:latin typeface="Helvetica Neue Light"/>
                <a:ea typeface="Helvetica Neue Light"/>
                <a:sym typeface="Helvetica Neue Light"/>
              </a:rPr>
              <a:t>”</a:t>
            </a:r>
          </a:p>
          <a:p>
            <a:pPr algn="ctr"/>
            <a:endParaRPr lang="en-US" dirty="0"/>
          </a:p>
        </p:txBody>
      </p:sp>
    </p:spTree>
    <p:extLst>
      <p:ext uri="{BB962C8B-B14F-4D97-AF65-F5344CB8AC3E}">
        <p14:creationId xmlns:p14="http://schemas.microsoft.com/office/powerpoint/2010/main" val="2704990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C08BE-8664-8747-98B0-7B1DDF3E7A69}"/>
              </a:ext>
            </a:extLst>
          </p:cNvPr>
          <p:cNvSpPr>
            <a:spLocks noGrp="1"/>
          </p:cNvSpPr>
          <p:nvPr>
            <p:ph type="title"/>
          </p:nvPr>
        </p:nvSpPr>
        <p:spPr/>
        <p:txBody>
          <a:bodyPr/>
          <a:lstStyle/>
          <a:p>
            <a:r>
              <a:rPr lang="en-US" dirty="0"/>
              <a:t>What does Snowflake offer?</a:t>
            </a:r>
          </a:p>
        </p:txBody>
      </p:sp>
      <p:sp>
        <p:nvSpPr>
          <p:cNvPr id="3" name="Text Placeholder 2">
            <a:extLst>
              <a:ext uri="{FF2B5EF4-FFF2-40B4-BE49-F238E27FC236}">
                <a16:creationId xmlns:a16="http://schemas.microsoft.com/office/drawing/2014/main" id="{1969FD96-4752-F942-9D9B-5E18117205B4}"/>
              </a:ext>
            </a:extLst>
          </p:cNvPr>
          <p:cNvSpPr>
            <a:spLocks noGrp="1"/>
          </p:cNvSpPr>
          <p:nvPr>
            <p:ph type="body" idx="1"/>
          </p:nvPr>
        </p:nvSpPr>
        <p:spPr>
          <a:xfrm>
            <a:off x="425664" y="1402272"/>
            <a:ext cx="5414304" cy="4680000"/>
          </a:xfrm>
        </p:spPr>
        <p:txBody>
          <a:bodyPr/>
          <a:lstStyle/>
          <a:p>
            <a:pPr marL="76200" indent="0">
              <a:buNone/>
            </a:pPr>
            <a:r>
              <a:rPr lang="en-US" dirty="0"/>
              <a:t>Let’s divide data warehouses into </a:t>
            </a:r>
            <a:r>
              <a:rPr lang="en-US" b="1" dirty="0"/>
              <a:t>three parts:</a:t>
            </a:r>
            <a:endParaRPr lang="en-US" dirty="0"/>
          </a:p>
          <a:p>
            <a:pPr lvl="1">
              <a:buFont typeface="Wingdings" pitchFamily="2" charset="2"/>
              <a:buChar char="Ø"/>
            </a:pPr>
            <a:r>
              <a:rPr lang="en-US" b="1" dirty="0"/>
              <a:t>Storage:</a:t>
            </a:r>
            <a:r>
              <a:rPr lang="en-US" dirty="0"/>
              <a:t> for storing data and</a:t>
            </a:r>
          </a:p>
          <a:p>
            <a:pPr lvl="1">
              <a:buFont typeface="Wingdings" pitchFamily="2" charset="2"/>
              <a:buChar char="Ø"/>
            </a:pPr>
            <a:r>
              <a:rPr lang="en-US" b="1" dirty="0"/>
              <a:t>Computing:</a:t>
            </a:r>
            <a:r>
              <a:rPr lang="en-US" dirty="0"/>
              <a:t> which is what allows us to do all the things we do in structured SQL databases</a:t>
            </a:r>
          </a:p>
          <a:p>
            <a:pPr lvl="1">
              <a:buFont typeface="Wingdings" pitchFamily="2" charset="2"/>
              <a:buChar char="Ø"/>
            </a:pPr>
            <a:r>
              <a:rPr lang="en-US" b="1" dirty="0"/>
              <a:t>Services:</a:t>
            </a:r>
            <a:r>
              <a:rPr lang="en-US" dirty="0"/>
              <a:t> Which are some of the things like pipelines, etc.</a:t>
            </a:r>
            <a:endParaRPr lang="en-US" b="1" dirty="0"/>
          </a:p>
          <a:p>
            <a:pPr lvl="1"/>
            <a:endParaRPr lang="en-US" b="1" dirty="0"/>
          </a:p>
        </p:txBody>
      </p:sp>
      <p:sp>
        <p:nvSpPr>
          <p:cNvPr id="4" name="Slide Number Placeholder 3">
            <a:extLst>
              <a:ext uri="{FF2B5EF4-FFF2-40B4-BE49-F238E27FC236}">
                <a16:creationId xmlns:a16="http://schemas.microsoft.com/office/drawing/2014/main" id="{E65D30D3-7B04-0349-A8F9-9F5F477DEDD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32" name="Picture 31" descr="A screenshot of a cell phone&#10;&#10;Description automatically generated">
            <a:extLst>
              <a:ext uri="{FF2B5EF4-FFF2-40B4-BE49-F238E27FC236}">
                <a16:creationId xmlns:a16="http://schemas.microsoft.com/office/drawing/2014/main" id="{EB636CD3-18C9-114B-AD9C-0DE26F124AB7}"/>
              </a:ext>
            </a:extLst>
          </p:cNvPr>
          <p:cNvPicPr>
            <a:picLocks noChangeAspect="1"/>
          </p:cNvPicPr>
          <p:nvPr/>
        </p:nvPicPr>
        <p:blipFill>
          <a:blip r:embed="rId2"/>
          <a:stretch>
            <a:fillRect/>
          </a:stretch>
        </p:blipFill>
        <p:spPr>
          <a:xfrm>
            <a:off x="6242304" y="1726268"/>
            <a:ext cx="5414302" cy="4252529"/>
          </a:xfrm>
          <a:prstGeom prst="rect">
            <a:avLst/>
          </a:prstGeom>
        </p:spPr>
      </p:pic>
      <p:sp>
        <p:nvSpPr>
          <p:cNvPr id="33" name="Rounded Rectangular Callout 32">
            <a:extLst>
              <a:ext uri="{FF2B5EF4-FFF2-40B4-BE49-F238E27FC236}">
                <a16:creationId xmlns:a16="http://schemas.microsoft.com/office/drawing/2014/main" id="{8C5FACD9-9F97-3D40-BF26-86ABEE09B1DE}"/>
              </a:ext>
            </a:extLst>
          </p:cNvPr>
          <p:cNvSpPr/>
          <p:nvPr/>
        </p:nvSpPr>
        <p:spPr>
          <a:xfrm>
            <a:off x="828000" y="4657344"/>
            <a:ext cx="4585248" cy="2015942"/>
          </a:xfrm>
          <a:prstGeom prst="wedgeRoundRectCallout">
            <a:avLst>
              <a:gd name="adj1" fmla="val -35682"/>
              <a:gd name="adj2" fmla="val 62501"/>
              <a:gd name="adj3" fmla="val 16667"/>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lvl="0" algn="ctr">
              <a:lnSpc>
                <a:spcPct val="90000"/>
              </a:lnSpc>
              <a:spcBef>
                <a:spcPts val="1000"/>
              </a:spcBef>
              <a:buClr>
                <a:srgbClr val="3F3F3F"/>
              </a:buClr>
              <a:buSzPts val="2400"/>
            </a:pPr>
            <a:r>
              <a:rPr lang="en-US" sz="2400" dirty="0">
                <a:solidFill>
                  <a:srgbClr val="3F3F3F"/>
                </a:solidFill>
                <a:latin typeface="Helvetica Neue Light"/>
                <a:ea typeface="Helvetica Neue Light"/>
                <a:sym typeface="Helvetica Neue Light"/>
              </a:rPr>
              <a:t>Snowflake offers us the opportunity to </a:t>
            </a:r>
            <a:r>
              <a:rPr lang="en-US" sz="2400" b="1" dirty="0">
                <a:solidFill>
                  <a:srgbClr val="00B050"/>
                </a:solidFill>
                <a:latin typeface="Helvetica Neue Light"/>
                <a:ea typeface="Helvetica Neue Light"/>
                <a:sym typeface="Helvetica Neue Light"/>
              </a:rPr>
              <a:t>independently scale</a:t>
            </a:r>
            <a:r>
              <a:rPr lang="en-US" sz="2400" dirty="0">
                <a:solidFill>
                  <a:srgbClr val="00B050"/>
                </a:solidFill>
                <a:latin typeface="Helvetica Neue Light"/>
                <a:ea typeface="Helvetica Neue Light"/>
                <a:sym typeface="Helvetica Neue Light"/>
              </a:rPr>
              <a:t> </a:t>
            </a:r>
            <a:r>
              <a:rPr lang="en-US" sz="2400" dirty="0">
                <a:solidFill>
                  <a:srgbClr val="3F3F3F"/>
                </a:solidFill>
                <a:latin typeface="Helvetica Neue Light"/>
                <a:ea typeface="Helvetica Neue Light"/>
                <a:sym typeface="Helvetica Neue Light"/>
              </a:rPr>
              <a:t>the storage, services, and the computing. Why is this important? </a:t>
            </a:r>
          </a:p>
          <a:p>
            <a:pPr algn="ctr"/>
            <a:endParaRPr lang="en-US" dirty="0"/>
          </a:p>
        </p:txBody>
      </p:sp>
    </p:spTree>
    <p:extLst>
      <p:ext uri="{BB962C8B-B14F-4D97-AF65-F5344CB8AC3E}">
        <p14:creationId xmlns:p14="http://schemas.microsoft.com/office/powerpoint/2010/main" val="544045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9A434-010D-AE44-9785-000E4C80CCD4}"/>
              </a:ext>
            </a:extLst>
          </p:cNvPr>
          <p:cNvSpPr>
            <a:spLocks noGrp="1"/>
          </p:cNvSpPr>
          <p:nvPr>
            <p:ph type="title"/>
          </p:nvPr>
        </p:nvSpPr>
        <p:spPr/>
        <p:txBody>
          <a:bodyPr/>
          <a:lstStyle/>
          <a:p>
            <a:r>
              <a:rPr lang="en-US" dirty="0"/>
              <a:t>Snowflake: Why this design?</a:t>
            </a:r>
          </a:p>
        </p:txBody>
      </p:sp>
      <p:sp>
        <p:nvSpPr>
          <p:cNvPr id="3" name="Text Placeholder 2">
            <a:extLst>
              <a:ext uri="{FF2B5EF4-FFF2-40B4-BE49-F238E27FC236}">
                <a16:creationId xmlns:a16="http://schemas.microsoft.com/office/drawing/2014/main" id="{92B7DCDF-A42F-A14E-9C5C-EFE90DDE22F2}"/>
              </a:ext>
            </a:extLst>
          </p:cNvPr>
          <p:cNvSpPr>
            <a:spLocks noGrp="1"/>
          </p:cNvSpPr>
          <p:nvPr>
            <p:ph type="body" idx="1"/>
          </p:nvPr>
        </p:nvSpPr>
        <p:spPr/>
        <p:txBody>
          <a:bodyPr/>
          <a:lstStyle/>
          <a:p>
            <a:r>
              <a:rPr lang="en-US" dirty="0"/>
              <a:t>In a traditional data warehouse, storage, compute, and database services are tightly coupled. </a:t>
            </a:r>
          </a:p>
          <a:p>
            <a:r>
              <a:rPr lang="en-US" dirty="0"/>
              <a:t>This can stem from either the configuration of the physical nodes (even in the cloud), or the architecture of the data warehouse appliance. Even “big data” platforms tie storage, compute and services tightly together within the same nodes. </a:t>
            </a:r>
          </a:p>
          <a:p>
            <a:r>
              <a:rPr lang="en-US" dirty="0"/>
              <a:t>Big data platforms can scale compute and storage to some degree, but they still suffer from the same predictable performance limitations as the number of workloads and users increase.</a:t>
            </a:r>
          </a:p>
        </p:txBody>
      </p:sp>
      <p:sp>
        <p:nvSpPr>
          <p:cNvPr id="4" name="Slide Number Placeholder 3">
            <a:extLst>
              <a:ext uri="{FF2B5EF4-FFF2-40B4-BE49-F238E27FC236}">
                <a16:creationId xmlns:a16="http://schemas.microsoft.com/office/drawing/2014/main" id="{254CFD63-6C0C-A142-9EB0-452A182677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5" name="Picture 4">
            <a:extLst>
              <a:ext uri="{FF2B5EF4-FFF2-40B4-BE49-F238E27FC236}">
                <a16:creationId xmlns:a16="http://schemas.microsoft.com/office/drawing/2014/main" id="{633CB92B-9DF7-E941-B9AF-F0ADDF2F765D}"/>
              </a:ext>
            </a:extLst>
          </p:cNvPr>
          <p:cNvPicPr>
            <a:picLocks noChangeAspect="1"/>
          </p:cNvPicPr>
          <p:nvPr/>
        </p:nvPicPr>
        <p:blipFill>
          <a:blip r:embed="rId2"/>
          <a:stretch>
            <a:fillRect/>
          </a:stretch>
        </p:blipFill>
        <p:spPr>
          <a:xfrm>
            <a:off x="8315328" y="4803648"/>
            <a:ext cx="2473067" cy="1561014"/>
          </a:xfrm>
          <a:prstGeom prst="rect">
            <a:avLst/>
          </a:prstGeom>
        </p:spPr>
      </p:pic>
    </p:spTree>
    <p:extLst>
      <p:ext uri="{BB962C8B-B14F-4D97-AF65-F5344CB8AC3E}">
        <p14:creationId xmlns:p14="http://schemas.microsoft.com/office/powerpoint/2010/main" val="1676722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3357-3C5E-6540-AE68-14A193620389}"/>
              </a:ext>
            </a:extLst>
          </p:cNvPr>
          <p:cNvSpPr>
            <a:spLocks noGrp="1"/>
          </p:cNvSpPr>
          <p:nvPr>
            <p:ph type="title"/>
          </p:nvPr>
        </p:nvSpPr>
        <p:spPr/>
        <p:txBody>
          <a:bodyPr/>
          <a:lstStyle/>
          <a:p>
            <a:r>
              <a:rPr lang="en-US" dirty="0"/>
              <a:t>Snowflake Intro</a:t>
            </a:r>
          </a:p>
        </p:txBody>
      </p:sp>
      <p:sp>
        <p:nvSpPr>
          <p:cNvPr id="3" name="Text Placeholder 2">
            <a:extLst>
              <a:ext uri="{FF2B5EF4-FFF2-40B4-BE49-F238E27FC236}">
                <a16:creationId xmlns:a16="http://schemas.microsoft.com/office/drawing/2014/main" id="{137C46BE-A189-DB4D-B641-422E68F0F02C}"/>
              </a:ext>
            </a:extLst>
          </p:cNvPr>
          <p:cNvSpPr>
            <a:spLocks noGrp="1"/>
          </p:cNvSpPr>
          <p:nvPr>
            <p:ph type="body" idx="1"/>
          </p:nvPr>
        </p:nvSpPr>
        <p:spPr/>
        <p:txBody>
          <a:bodyPr/>
          <a:lstStyle/>
          <a:p>
            <a:pPr marL="76200" indent="0">
              <a:buNone/>
            </a:pPr>
            <a:endParaRPr lang="en-US" dirty="0"/>
          </a:p>
          <a:p>
            <a:pPr marL="76200" indent="0">
              <a:buNone/>
            </a:pPr>
            <a:r>
              <a:rPr lang="en-US" b="1" i="1" dirty="0"/>
              <a:t>“Snowflake is a single integrated solution with completely independent scaling for compute, storage and services. Unlike shared-storage architectures that bundle storage and compute together, Snowflake enables instant, automatic scaling of storage, analytics, or workgroup resources for any job at any time.”</a:t>
            </a:r>
          </a:p>
          <a:p>
            <a:pPr marL="76200" indent="0">
              <a:buNone/>
            </a:pPr>
            <a:r>
              <a:rPr lang="en-US" b="1" i="1" dirty="0"/>
              <a:t>							-- Snowflake handbook</a:t>
            </a:r>
          </a:p>
        </p:txBody>
      </p:sp>
      <p:sp>
        <p:nvSpPr>
          <p:cNvPr id="4" name="Slide Number Placeholder 3">
            <a:extLst>
              <a:ext uri="{FF2B5EF4-FFF2-40B4-BE49-F238E27FC236}">
                <a16:creationId xmlns:a16="http://schemas.microsoft.com/office/drawing/2014/main" id="{C7D2842A-0310-5A44-B2E2-A31125EA178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5" name="Picture 4">
            <a:extLst>
              <a:ext uri="{FF2B5EF4-FFF2-40B4-BE49-F238E27FC236}">
                <a16:creationId xmlns:a16="http://schemas.microsoft.com/office/drawing/2014/main" id="{6206CD72-9592-2B4F-A5E7-BBEB29ACF0C8}"/>
              </a:ext>
            </a:extLst>
          </p:cNvPr>
          <p:cNvPicPr>
            <a:picLocks noChangeAspect="1"/>
          </p:cNvPicPr>
          <p:nvPr/>
        </p:nvPicPr>
        <p:blipFill>
          <a:blip r:embed="rId2"/>
          <a:stretch>
            <a:fillRect/>
          </a:stretch>
        </p:blipFill>
        <p:spPr>
          <a:xfrm>
            <a:off x="2204466" y="3676500"/>
            <a:ext cx="2651148" cy="2651148"/>
          </a:xfrm>
          <a:prstGeom prst="rect">
            <a:avLst/>
          </a:prstGeom>
        </p:spPr>
      </p:pic>
    </p:spTree>
    <p:extLst>
      <p:ext uri="{BB962C8B-B14F-4D97-AF65-F5344CB8AC3E}">
        <p14:creationId xmlns:p14="http://schemas.microsoft.com/office/powerpoint/2010/main" val="737393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Database Storage Layer</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92468" y="1385162"/>
            <a:ext cx="8507403" cy="5015638"/>
          </a:xfrm>
        </p:spPr>
        <p:txBody>
          <a:bodyPr/>
          <a:lstStyle/>
          <a:p>
            <a:pPr>
              <a:buFont typeface="Arial" panose="020B0604020202020204" pitchFamily="34" charset="0"/>
              <a:buChar char="•"/>
            </a:pPr>
            <a:r>
              <a:rPr lang="en-US" sz="2200" dirty="0"/>
              <a:t>The storage layer contains tables, schemas, databases, and diverse data </a:t>
            </a:r>
          </a:p>
          <a:p>
            <a:pPr lvl="1">
              <a:buFont typeface="Wingdings" pitchFamily="2" charset="2"/>
              <a:buChar char="Ø"/>
            </a:pPr>
            <a:r>
              <a:rPr lang="en-US" sz="2000" dirty="0"/>
              <a:t>If managed well storage layer can hold petabytes of data</a:t>
            </a:r>
          </a:p>
          <a:p>
            <a:pPr>
              <a:buFont typeface="Arial" panose="020B0604020202020204" pitchFamily="34" charset="0"/>
              <a:buChar char="•"/>
            </a:pPr>
            <a:r>
              <a:rPr lang="en-US" sz="2200" dirty="0"/>
              <a:t>Snowflake has scalable cloud blob storage type for storing structured and semi-structured data </a:t>
            </a:r>
          </a:p>
          <a:p>
            <a:pPr lvl="1">
              <a:buFont typeface="Wingdings" pitchFamily="2" charset="2"/>
              <a:buChar char="Ø"/>
            </a:pPr>
            <a:r>
              <a:rPr lang="en-US" sz="2000" dirty="0"/>
              <a:t>Such as JSON, AVRO, and Parquet</a:t>
            </a:r>
          </a:p>
          <a:p>
            <a:pPr>
              <a:buFont typeface="Arial" panose="020B0604020202020204" pitchFamily="34" charset="0"/>
              <a:buChar char="•"/>
            </a:pPr>
            <a:r>
              <a:rPr lang="en-US" sz="2200" dirty="0"/>
              <a:t>Snowflake optimizes the metadata for easy extraction and query processing </a:t>
            </a:r>
          </a:p>
          <a:p>
            <a:pPr>
              <a:buFont typeface="Arial" panose="020B0604020202020204" pitchFamily="34" charset="0"/>
              <a:buChar char="•"/>
            </a:pPr>
            <a:r>
              <a:rPr lang="en-US" sz="2200" dirty="0"/>
              <a:t>Storage is made up of multiple micro partitions that are encrypted and scale automatically</a:t>
            </a:r>
          </a:p>
          <a:p>
            <a:pPr lvl="1">
              <a:buFont typeface="Wingdings" pitchFamily="2" charset="2"/>
              <a:buChar char="Ø"/>
            </a:pPr>
            <a:r>
              <a:rPr lang="en-US" sz="2000" dirty="0"/>
              <a:t>Allows for efficient data retrieval and performance</a:t>
            </a:r>
          </a:p>
          <a:p>
            <a:pPr>
              <a:buFont typeface="Arial" panose="020B0604020202020204" pitchFamily="34" charset="0"/>
              <a:buChar char="•"/>
            </a:pPr>
            <a:endParaRPr lang="en-US" sz="2200" dirty="0"/>
          </a:p>
          <a:p>
            <a:endParaRPr lang="en-US" dirty="0"/>
          </a:p>
          <a:p>
            <a:pPr marL="76200" indent="0">
              <a:buNone/>
            </a:pPr>
            <a:endParaRPr lang="en-US" dirty="0"/>
          </a:p>
        </p:txBody>
      </p:sp>
      <p:pic>
        <p:nvPicPr>
          <p:cNvPr id="16" name="Picture 15" descr="A picture containing cup, indoor, table, sitting&#10;&#10;Description automatically generated">
            <a:extLst>
              <a:ext uri="{FF2B5EF4-FFF2-40B4-BE49-F238E27FC236}">
                <a16:creationId xmlns:a16="http://schemas.microsoft.com/office/drawing/2014/main" id="{D35B3FF5-64CB-F14A-82C3-666E47C27AC8}"/>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3725162"/>
            <a:ext cx="2900926" cy="739912"/>
          </a:xfrm>
          <a:prstGeom prst="rect">
            <a:avLst/>
          </a:prstGeom>
        </p:spPr>
      </p:pic>
    </p:spTree>
    <p:extLst>
      <p:ext uri="{BB962C8B-B14F-4D97-AF65-F5344CB8AC3E}">
        <p14:creationId xmlns:p14="http://schemas.microsoft.com/office/powerpoint/2010/main" val="3984005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Query Processing Layer</a:t>
            </a:r>
            <a:endParaRPr lang="en-US" dirty="0"/>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92468" y="1385162"/>
            <a:ext cx="8507403" cy="5015638"/>
          </a:xfrm>
        </p:spPr>
        <p:txBody>
          <a:bodyPr/>
          <a:lstStyle/>
          <a:p>
            <a:pPr>
              <a:buFont typeface="Arial" panose="020B0604020202020204" pitchFamily="34" charset="0"/>
              <a:buChar char="•"/>
            </a:pPr>
            <a:r>
              <a:rPr lang="en-US" sz="2200" dirty="0"/>
              <a:t>This layer contains virtual warehouses where all the queries are run on each respective virtual warehouse</a:t>
            </a:r>
          </a:p>
          <a:p>
            <a:pPr lvl="1">
              <a:buFont typeface="Wingdings" pitchFamily="2" charset="2"/>
              <a:buChar char="Ø"/>
            </a:pPr>
            <a:r>
              <a:rPr lang="en-US" sz="2000" dirty="0"/>
              <a:t>Allows for a scalable compute capacity</a:t>
            </a:r>
          </a:p>
          <a:p>
            <a:pPr lvl="1">
              <a:buFont typeface="Wingdings" pitchFamily="2" charset="2"/>
              <a:buChar char="Ø"/>
            </a:pPr>
            <a:r>
              <a:rPr lang="en-US" sz="2000" dirty="0"/>
              <a:t>Each Virtual warehouse gets data from the storage layer and has it cached to the compute resources</a:t>
            </a:r>
          </a:p>
          <a:p>
            <a:pPr>
              <a:buFont typeface="Arial" panose="020B0604020202020204" pitchFamily="34" charset="0"/>
              <a:buChar char="•"/>
            </a:pPr>
            <a:r>
              <a:rPr lang="en-US" sz="2200" dirty="0"/>
              <a:t>Multiple VW operate simultaneously to maintain ACID and follow multiple parallel processing</a:t>
            </a:r>
          </a:p>
          <a:p>
            <a:pPr lvl="1">
              <a:buFont typeface="Wingdings" pitchFamily="2" charset="2"/>
              <a:buChar char="Ø"/>
            </a:pPr>
            <a:r>
              <a:rPr lang="en-US" sz="2000" dirty="0"/>
              <a:t>ACID (Atomic, Consistent, Isolated and Durable) that ensure a database management system (DBMS) will make changes to data in a reliable</a:t>
            </a:r>
          </a:p>
          <a:p>
            <a:pPr>
              <a:buFont typeface="Arial" panose="020B0604020202020204" pitchFamily="34" charset="0"/>
              <a:buChar char="•"/>
            </a:pPr>
            <a:r>
              <a:rPr lang="en-US" sz="2200" dirty="0"/>
              <a:t>VW can auto-suspend, auto-resume, and have auto-scaling that can be built in </a:t>
            </a:r>
          </a:p>
          <a:p>
            <a:pPr marL="76200" indent="0">
              <a:buNone/>
            </a:pPr>
            <a:endParaRPr lang="en-US" sz="2200" dirty="0"/>
          </a:p>
          <a:p>
            <a:endParaRPr lang="en-US" dirty="0"/>
          </a:p>
          <a:p>
            <a:pPr marL="76200" indent="0">
              <a:buNone/>
            </a:pPr>
            <a:endParaRPr lang="en-US" dirty="0"/>
          </a:p>
        </p:txBody>
      </p:sp>
      <p:pic>
        <p:nvPicPr>
          <p:cNvPr id="5" name="Picture 4" descr="A picture containing yellow&#10;&#10;Description automatically generated">
            <a:extLst>
              <a:ext uri="{FF2B5EF4-FFF2-40B4-BE49-F238E27FC236}">
                <a16:creationId xmlns:a16="http://schemas.microsoft.com/office/drawing/2014/main" id="{C1F6BB2F-652B-D149-A732-13C50AFDF562}"/>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2943960"/>
            <a:ext cx="2905832" cy="741164"/>
          </a:xfrm>
          <a:prstGeom prst="rect">
            <a:avLst/>
          </a:prstGeom>
        </p:spPr>
      </p:pic>
    </p:spTree>
    <p:extLst>
      <p:ext uri="{BB962C8B-B14F-4D97-AF65-F5344CB8AC3E}">
        <p14:creationId xmlns:p14="http://schemas.microsoft.com/office/powerpoint/2010/main" val="1705374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Cloud Services Layer</a:t>
            </a:r>
            <a:endParaRPr lang="en-US" dirty="0"/>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156873" y="1232050"/>
            <a:ext cx="8507403" cy="5015638"/>
          </a:xfrm>
        </p:spPr>
        <p:txBody>
          <a:bodyPr/>
          <a:lstStyle/>
          <a:p>
            <a:pPr>
              <a:buFont typeface="Arial" panose="020B0604020202020204" pitchFamily="34" charset="0"/>
              <a:buChar char="•"/>
            </a:pPr>
            <a:r>
              <a:rPr lang="en-US" sz="2200" dirty="0"/>
              <a:t>This layer is the cerebrum of Snowflake where it maintains, optimizes, transacts on data, as well as provides security, and metadata management</a:t>
            </a:r>
          </a:p>
          <a:p>
            <a:pPr>
              <a:buFont typeface="Arial" panose="020B0604020202020204" pitchFamily="34" charset="0"/>
              <a:buChar char="•"/>
            </a:pPr>
            <a:r>
              <a:rPr lang="en-US" sz="2200" dirty="0"/>
              <a:t>Enables SQL client interface for DDL and DML like operations on data</a:t>
            </a:r>
          </a:p>
          <a:p>
            <a:pPr>
              <a:buFont typeface="Arial" panose="020B0604020202020204" pitchFamily="34" charset="0"/>
              <a:buChar char="•"/>
            </a:pPr>
            <a:r>
              <a:rPr lang="en-US" sz="2200" dirty="0"/>
              <a:t>VW can auto-suspend, auto-resume, and have auto-scaling that can be built in </a:t>
            </a:r>
          </a:p>
          <a:p>
            <a:pPr>
              <a:buFont typeface="Arial" panose="020B0604020202020204" pitchFamily="34" charset="0"/>
              <a:buChar char="•"/>
            </a:pPr>
            <a:endParaRPr lang="en-US" sz="2200" dirty="0"/>
          </a:p>
          <a:p>
            <a:pPr lvl="1">
              <a:buFont typeface="Wingdings" pitchFamily="2" charset="2"/>
              <a:buChar char="Ø"/>
            </a:pPr>
            <a:r>
              <a:rPr lang="en-US" dirty="0"/>
              <a:t>Authentication</a:t>
            </a:r>
          </a:p>
          <a:p>
            <a:pPr lvl="1">
              <a:buFont typeface="Wingdings" pitchFamily="2" charset="2"/>
              <a:buChar char="Ø"/>
            </a:pPr>
            <a:r>
              <a:rPr lang="en-US" dirty="0"/>
              <a:t>Infrastructure management</a:t>
            </a:r>
          </a:p>
          <a:p>
            <a:pPr lvl="1">
              <a:buFont typeface="Wingdings" pitchFamily="2" charset="2"/>
              <a:buChar char="Ø"/>
            </a:pPr>
            <a:r>
              <a:rPr lang="en-US" dirty="0"/>
              <a:t>Metadata management</a:t>
            </a:r>
          </a:p>
          <a:p>
            <a:pPr lvl="1">
              <a:buFont typeface="Wingdings" pitchFamily="2" charset="2"/>
              <a:buChar char="Ø"/>
            </a:pPr>
            <a:r>
              <a:rPr lang="en-US" dirty="0"/>
              <a:t>Query parsing and optimization</a:t>
            </a:r>
          </a:p>
          <a:p>
            <a:pPr lvl="1">
              <a:buFont typeface="Wingdings" pitchFamily="2" charset="2"/>
              <a:buChar char="Ø"/>
            </a:pPr>
            <a:r>
              <a:rPr lang="en-US" dirty="0"/>
              <a:t>Access control</a:t>
            </a:r>
          </a:p>
          <a:p>
            <a:pPr>
              <a:buFont typeface="Wingdings" pitchFamily="2" charset="2"/>
              <a:buChar char="Ø"/>
            </a:pPr>
            <a:endParaRPr lang="en-US" sz="2200" dirty="0"/>
          </a:p>
          <a:p>
            <a:endParaRPr lang="en-US" dirty="0"/>
          </a:p>
          <a:p>
            <a:pPr marL="76200" indent="0">
              <a:buNone/>
            </a:pPr>
            <a:endParaRPr lang="en-US" dirty="0"/>
          </a:p>
        </p:txBody>
      </p:sp>
      <p:pic>
        <p:nvPicPr>
          <p:cNvPr id="6" name="Picture 5" descr="A screenshot of a cell phone&#10;&#10;Description automatically generated">
            <a:extLst>
              <a:ext uri="{FF2B5EF4-FFF2-40B4-BE49-F238E27FC236}">
                <a16:creationId xmlns:a16="http://schemas.microsoft.com/office/drawing/2014/main" id="{2E326FCC-FC7D-FA4C-A188-59A40446A58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2182761"/>
            <a:ext cx="2905832" cy="741164"/>
          </a:xfrm>
          <a:prstGeom prst="rect">
            <a:avLst/>
          </a:prstGeom>
        </p:spPr>
      </p:pic>
    </p:spTree>
    <p:extLst>
      <p:ext uri="{BB962C8B-B14F-4D97-AF65-F5344CB8AC3E}">
        <p14:creationId xmlns:p14="http://schemas.microsoft.com/office/powerpoint/2010/main" val="1581856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1E07-B378-C346-A786-34FBA11D78A6}"/>
              </a:ext>
            </a:extLst>
          </p:cNvPr>
          <p:cNvSpPr>
            <a:spLocks noGrp="1"/>
          </p:cNvSpPr>
          <p:nvPr>
            <p:ph type="title"/>
          </p:nvPr>
        </p:nvSpPr>
        <p:spPr/>
        <p:txBody>
          <a:bodyPr/>
          <a:lstStyle/>
          <a:p>
            <a:r>
              <a:rPr lang="en-US" dirty="0"/>
              <a:t>Snowflake Architecture</a:t>
            </a:r>
          </a:p>
        </p:txBody>
      </p:sp>
      <p:pic>
        <p:nvPicPr>
          <p:cNvPr id="5" name="Picture 4">
            <a:extLst>
              <a:ext uri="{FF2B5EF4-FFF2-40B4-BE49-F238E27FC236}">
                <a16:creationId xmlns:a16="http://schemas.microsoft.com/office/drawing/2014/main" id="{8106D586-8608-044A-AA69-574A83E56005}"/>
              </a:ext>
            </a:extLst>
          </p:cNvPr>
          <p:cNvPicPr>
            <a:picLocks noChangeAspect="1"/>
          </p:cNvPicPr>
          <p:nvPr/>
        </p:nvPicPr>
        <p:blipFill>
          <a:blip r:embed="rId2"/>
          <a:stretch>
            <a:fillRect/>
          </a:stretch>
        </p:blipFill>
        <p:spPr>
          <a:xfrm>
            <a:off x="316992" y="1434857"/>
            <a:ext cx="12076530" cy="5099143"/>
          </a:xfrm>
          <a:prstGeom prst="rect">
            <a:avLst/>
          </a:prstGeom>
        </p:spPr>
      </p:pic>
      <p:sp>
        <p:nvSpPr>
          <p:cNvPr id="4" name="Slide Number Placeholder 3">
            <a:extLst>
              <a:ext uri="{FF2B5EF4-FFF2-40B4-BE49-F238E27FC236}">
                <a16:creationId xmlns:a16="http://schemas.microsoft.com/office/drawing/2014/main" id="{598B5044-135E-9C4F-8FB7-ADA986E7D5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835607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31DEB-38AB-A649-B290-5B40C7234A92}"/>
              </a:ext>
            </a:extLst>
          </p:cNvPr>
          <p:cNvSpPr>
            <a:spLocks noGrp="1"/>
          </p:cNvSpPr>
          <p:nvPr>
            <p:ph type="title"/>
          </p:nvPr>
        </p:nvSpPr>
        <p:spPr/>
        <p:txBody>
          <a:bodyPr/>
          <a:lstStyle/>
          <a:p>
            <a:r>
              <a:rPr lang="en-US" dirty="0"/>
              <a:t>Snowflake Elasticity  </a:t>
            </a:r>
          </a:p>
        </p:txBody>
      </p:sp>
      <p:sp>
        <p:nvSpPr>
          <p:cNvPr id="3" name="Text Placeholder 2">
            <a:extLst>
              <a:ext uri="{FF2B5EF4-FFF2-40B4-BE49-F238E27FC236}">
                <a16:creationId xmlns:a16="http://schemas.microsoft.com/office/drawing/2014/main" id="{C6D7C840-10CF-3B4F-BAED-C9B0032C6105}"/>
              </a:ext>
            </a:extLst>
          </p:cNvPr>
          <p:cNvSpPr>
            <a:spLocks noGrp="1"/>
          </p:cNvSpPr>
          <p:nvPr>
            <p:ph type="body" idx="1"/>
          </p:nvPr>
        </p:nvSpPr>
        <p:spPr/>
        <p:txBody>
          <a:bodyPr/>
          <a:lstStyle/>
          <a:p>
            <a:r>
              <a:rPr lang="en-US" dirty="0"/>
              <a:t>The idea behind the design and architecture of Snowflake was always that it would be built completely on the cloud and 100% </a:t>
            </a:r>
            <a:r>
              <a:rPr lang="en-US" b="1" dirty="0"/>
              <a:t>cloud native</a:t>
            </a:r>
            <a:r>
              <a:rPr lang="en-US" dirty="0"/>
              <a:t>.</a:t>
            </a:r>
          </a:p>
          <a:p>
            <a:pPr lvl="1">
              <a:buFont typeface="Wingdings" pitchFamily="2" charset="2"/>
              <a:buChar char="Ø"/>
            </a:pPr>
            <a:r>
              <a:rPr lang="en-US" dirty="0"/>
              <a:t>It needs to be </a:t>
            </a:r>
            <a:r>
              <a:rPr lang="en-US" i="1" dirty="0"/>
              <a:t>elastic</a:t>
            </a:r>
            <a:r>
              <a:rPr lang="en-US" dirty="0"/>
              <a:t>- able to expand and contract in accordance with demand.</a:t>
            </a:r>
          </a:p>
          <a:p>
            <a:pPr lvl="1">
              <a:buFont typeface="Wingdings" pitchFamily="2" charset="2"/>
              <a:buChar char="Ø"/>
            </a:pPr>
            <a:r>
              <a:rPr lang="en-US" dirty="0"/>
              <a:t>It needs to be </a:t>
            </a:r>
            <a:r>
              <a:rPr lang="en-US" i="1" dirty="0"/>
              <a:t>fully managed</a:t>
            </a:r>
            <a:r>
              <a:rPr lang="en-US" dirty="0"/>
              <a:t>. YOU (the user) should not be utilizing DBAs to provision and manage more and more servers for your demand; snowflake is designed to take all of that off your plate. </a:t>
            </a:r>
          </a:p>
          <a:p>
            <a:pPr lvl="1">
              <a:buFont typeface="Wingdings" pitchFamily="2" charset="2"/>
              <a:buChar char="Ø"/>
            </a:pPr>
            <a:r>
              <a:rPr lang="en-US" dirty="0"/>
              <a:t>It needs to have </a:t>
            </a:r>
            <a:r>
              <a:rPr lang="en-US" i="1" dirty="0"/>
              <a:t>native support for various data types</a:t>
            </a:r>
            <a:r>
              <a:rPr lang="en-US" dirty="0"/>
              <a:t>. We need it to be able to understand JSON, AVRO, XML, etc. without the clunky utilization of poorly built and sourced plugins.</a:t>
            </a:r>
          </a:p>
        </p:txBody>
      </p:sp>
      <p:sp>
        <p:nvSpPr>
          <p:cNvPr id="4" name="Slide Number Placeholder 3">
            <a:extLst>
              <a:ext uri="{FF2B5EF4-FFF2-40B4-BE49-F238E27FC236}">
                <a16:creationId xmlns:a16="http://schemas.microsoft.com/office/drawing/2014/main" id="{6B7A9F9C-3FD0-8948-B8AF-5C79F3FE4DA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5" name="Picture 4">
            <a:extLst>
              <a:ext uri="{FF2B5EF4-FFF2-40B4-BE49-F238E27FC236}">
                <a16:creationId xmlns:a16="http://schemas.microsoft.com/office/drawing/2014/main" id="{1D9475F7-BC0A-7C44-825B-59EC79A9D9C3}"/>
              </a:ext>
            </a:extLst>
          </p:cNvPr>
          <p:cNvPicPr>
            <a:picLocks noChangeAspect="1"/>
          </p:cNvPicPr>
          <p:nvPr/>
        </p:nvPicPr>
        <p:blipFill>
          <a:blip r:embed="rId2"/>
          <a:stretch>
            <a:fillRect/>
          </a:stretch>
        </p:blipFill>
        <p:spPr>
          <a:xfrm>
            <a:off x="5914644" y="4789862"/>
            <a:ext cx="2362200" cy="1574800"/>
          </a:xfrm>
          <a:prstGeom prst="rect">
            <a:avLst/>
          </a:prstGeom>
        </p:spPr>
      </p:pic>
    </p:spTree>
    <p:extLst>
      <p:ext uri="{BB962C8B-B14F-4D97-AF65-F5344CB8AC3E}">
        <p14:creationId xmlns:p14="http://schemas.microsoft.com/office/powerpoint/2010/main" val="278333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What is Snowflake?</a:t>
            </a:r>
          </a:p>
        </p:txBody>
      </p:sp>
      <p:sp>
        <p:nvSpPr>
          <p:cNvPr id="3" name="Text Placeholder 2">
            <a:extLst>
              <a:ext uri="{FF2B5EF4-FFF2-40B4-BE49-F238E27FC236}">
                <a16:creationId xmlns:a16="http://schemas.microsoft.com/office/drawing/2014/main" id="{7CA38109-3ACE-1349-928C-4DE6CAFBD2E4}"/>
              </a:ext>
            </a:extLst>
          </p:cNvPr>
          <p:cNvSpPr>
            <a:spLocks noGrp="1"/>
          </p:cNvSpPr>
          <p:nvPr>
            <p:ph type="body" idx="1"/>
          </p:nvPr>
        </p:nvSpPr>
        <p:spPr/>
        <p:txBody>
          <a:bodyPr/>
          <a:lstStyle/>
          <a:p>
            <a:pPr marL="76200" indent="0">
              <a:buNone/>
            </a:pPr>
            <a:r>
              <a:rPr lang="en-US" b="1" i="1" dirty="0"/>
              <a:t>” Snowflake is a </a:t>
            </a:r>
            <a:r>
              <a:rPr lang="en-US" b="1" i="1" dirty="0">
                <a:hlinkClick r:id="rId2"/>
              </a:rPr>
              <a:t>data warehouse</a:t>
            </a:r>
            <a:r>
              <a:rPr lang="en-US" b="1" i="1" dirty="0"/>
              <a:t> built on top of the Amazon Web Services or Microsoft Azure cloud infrastructure. There’s no hardware or software to select, install, configure, or manage, so it’s ideal for organizations that don’t want to dedicate resources for setup, maintenance, and support of in-house servers.”</a:t>
            </a:r>
          </a:p>
          <a:p>
            <a:pPr marL="76200" indent="0">
              <a:buNone/>
            </a:pPr>
            <a:r>
              <a:rPr lang="en-US" b="1" i="1" dirty="0"/>
              <a:t>							--Snowflake Handbook</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pic>
        <p:nvPicPr>
          <p:cNvPr id="8" name="Picture 7">
            <a:extLst>
              <a:ext uri="{FF2B5EF4-FFF2-40B4-BE49-F238E27FC236}">
                <a16:creationId xmlns:a16="http://schemas.microsoft.com/office/drawing/2014/main" id="{35E05285-F265-4246-98E6-EAC55F3C99D7}"/>
              </a:ext>
            </a:extLst>
          </p:cNvPr>
          <p:cNvPicPr>
            <a:picLocks noChangeAspect="1"/>
          </p:cNvPicPr>
          <p:nvPr/>
        </p:nvPicPr>
        <p:blipFill>
          <a:blip r:embed="rId3"/>
          <a:stretch>
            <a:fillRect/>
          </a:stretch>
        </p:blipFill>
        <p:spPr>
          <a:xfrm>
            <a:off x="4146550" y="4109200"/>
            <a:ext cx="3898900" cy="2082800"/>
          </a:xfrm>
          <a:prstGeom prst="rect">
            <a:avLst/>
          </a:prstGeom>
        </p:spPr>
      </p:pic>
    </p:spTree>
    <p:extLst>
      <p:ext uri="{BB962C8B-B14F-4D97-AF65-F5344CB8AC3E}">
        <p14:creationId xmlns:p14="http://schemas.microsoft.com/office/powerpoint/2010/main" val="2468679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9B90-B1D3-AF47-B4EC-9CD784244844}"/>
              </a:ext>
            </a:extLst>
          </p:cNvPr>
          <p:cNvSpPr>
            <a:spLocks noGrp="1"/>
          </p:cNvSpPr>
          <p:nvPr>
            <p:ph type="title"/>
          </p:nvPr>
        </p:nvSpPr>
        <p:spPr/>
        <p:txBody>
          <a:bodyPr/>
          <a:lstStyle/>
          <a:p>
            <a:r>
              <a:rPr lang="en-US" dirty="0"/>
              <a:t>Snowflake Data Types</a:t>
            </a:r>
          </a:p>
        </p:txBody>
      </p:sp>
      <p:sp>
        <p:nvSpPr>
          <p:cNvPr id="3" name="Text Placeholder 2">
            <a:extLst>
              <a:ext uri="{FF2B5EF4-FFF2-40B4-BE49-F238E27FC236}">
                <a16:creationId xmlns:a16="http://schemas.microsoft.com/office/drawing/2014/main" id="{EBF219B6-4553-8441-ACC9-35F52EACEB67}"/>
              </a:ext>
            </a:extLst>
          </p:cNvPr>
          <p:cNvSpPr>
            <a:spLocks noGrp="1"/>
          </p:cNvSpPr>
          <p:nvPr>
            <p:ph type="body" idx="1"/>
          </p:nvPr>
        </p:nvSpPr>
        <p:spPr>
          <a:xfrm>
            <a:off x="242784" y="1512000"/>
            <a:ext cx="6852960" cy="5595936"/>
          </a:xfrm>
        </p:spPr>
        <p:txBody>
          <a:bodyPr/>
          <a:lstStyle/>
          <a:p>
            <a:r>
              <a:rPr lang="en-US" dirty="0"/>
              <a:t>Snowflake offers native ingestion of various data types that other data warehouses don’t. </a:t>
            </a:r>
          </a:p>
          <a:p>
            <a:r>
              <a:rPr lang="en-US" dirty="0"/>
              <a:t>Have any of you ever been in a scenario where you needed to load, say, an XML or a multi-dimensional JSON into a structured SQL database?</a:t>
            </a:r>
          </a:p>
          <a:p>
            <a:pPr lvl="1">
              <a:buFont typeface="Wingdings" pitchFamily="2" charset="2"/>
              <a:buChar char="Ø"/>
            </a:pPr>
            <a:r>
              <a:rPr lang="en-US" dirty="0"/>
              <a:t>How did you have to manipulate that data? </a:t>
            </a:r>
          </a:p>
          <a:p>
            <a:pPr lvl="1">
              <a:buFont typeface="Wingdings" pitchFamily="2" charset="2"/>
              <a:buChar char="Ø"/>
            </a:pPr>
            <a:r>
              <a:rPr lang="en-US" dirty="0"/>
              <a:t>How much work did it take to get it in there? </a:t>
            </a:r>
          </a:p>
          <a:p>
            <a:pPr lvl="1">
              <a:buFont typeface="Wingdings" pitchFamily="2" charset="2"/>
              <a:buChar char="Ø"/>
            </a:pPr>
            <a:r>
              <a:rPr lang="en-US" dirty="0"/>
              <a:t>Did you have to flatten it first?</a:t>
            </a:r>
          </a:p>
          <a:p>
            <a:r>
              <a:rPr lang="en-US" dirty="0"/>
              <a:t>The makers of snowflake felt your pain here and offer the VARIANT data type.</a:t>
            </a:r>
          </a:p>
        </p:txBody>
      </p:sp>
      <p:sp>
        <p:nvSpPr>
          <p:cNvPr id="4" name="Slide Number Placeholder 3">
            <a:extLst>
              <a:ext uri="{FF2B5EF4-FFF2-40B4-BE49-F238E27FC236}">
                <a16:creationId xmlns:a16="http://schemas.microsoft.com/office/drawing/2014/main" id="{049A71D8-144F-9D4A-95EE-DF27DF96462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6" name="Picture 5">
            <a:extLst>
              <a:ext uri="{FF2B5EF4-FFF2-40B4-BE49-F238E27FC236}">
                <a16:creationId xmlns:a16="http://schemas.microsoft.com/office/drawing/2014/main" id="{A0A86F9C-A3D5-7A42-ADB3-170422D1041E}"/>
              </a:ext>
            </a:extLst>
          </p:cNvPr>
          <p:cNvPicPr>
            <a:picLocks noChangeAspect="1"/>
          </p:cNvPicPr>
          <p:nvPr/>
        </p:nvPicPr>
        <p:blipFill>
          <a:blip r:embed="rId2"/>
          <a:stretch>
            <a:fillRect/>
          </a:stretch>
        </p:blipFill>
        <p:spPr>
          <a:xfrm>
            <a:off x="7106760" y="1559551"/>
            <a:ext cx="4650272" cy="4650272"/>
          </a:xfrm>
          <a:prstGeom prst="rect">
            <a:avLst/>
          </a:prstGeom>
        </p:spPr>
      </p:pic>
    </p:spTree>
    <p:extLst>
      <p:ext uri="{BB962C8B-B14F-4D97-AF65-F5344CB8AC3E}">
        <p14:creationId xmlns:p14="http://schemas.microsoft.com/office/powerpoint/2010/main" val="620665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92957-6E69-B143-BA02-22FC9509AC4B}"/>
              </a:ext>
            </a:extLst>
          </p:cNvPr>
          <p:cNvSpPr>
            <a:spLocks noGrp="1"/>
          </p:cNvSpPr>
          <p:nvPr>
            <p:ph type="title"/>
          </p:nvPr>
        </p:nvSpPr>
        <p:spPr/>
        <p:txBody>
          <a:bodyPr/>
          <a:lstStyle/>
          <a:p>
            <a:r>
              <a:rPr lang="en-US" dirty="0"/>
              <a:t>Snowflake data types</a:t>
            </a:r>
          </a:p>
        </p:txBody>
      </p:sp>
      <p:sp>
        <p:nvSpPr>
          <p:cNvPr id="3" name="Text Placeholder 2">
            <a:extLst>
              <a:ext uri="{FF2B5EF4-FFF2-40B4-BE49-F238E27FC236}">
                <a16:creationId xmlns:a16="http://schemas.microsoft.com/office/drawing/2014/main" id="{69E0839C-3F48-0E43-8A75-9CC83E704EFC}"/>
              </a:ext>
            </a:extLst>
          </p:cNvPr>
          <p:cNvSpPr>
            <a:spLocks noGrp="1"/>
          </p:cNvSpPr>
          <p:nvPr>
            <p:ph type="body" idx="1"/>
          </p:nvPr>
        </p:nvSpPr>
        <p:spPr>
          <a:xfrm>
            <a:off x="17934" y="1232050"/>
            <a:ext cx="11809362" cy="5327712"/>
          </a:xfrm>
        </p:spPr>
        <p:txBody>
          <a:bodyPr/>
          <a:lstStyle/>
          <a:p>
            <a:r>
              <a:rPr lang="en-US" dirty="0"/>
              <a:t>Snowflake started by making it possible to flexibly store semi-structured records inside a relational table in native form</a:t>
            </a:r>
          </a:p>
          <a:p>
            <a:pPr lvl="1">
              <a:buFont typeface="Wingdings" pitchFamily="2" charset="2"/>
              <a:buChar char="Ø"/>
            </a:pPr>
            <a:r>
              <a:rPr lang="en-US" dirty="0"/>
              <a:t>This is accomplished through a custom datatype (Snowflake’s VARIANT datatype) that allows schema-less storage of hierarchical data, including JSON, Avro, XML and Parquet</a:t>
            </a:r>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r>
              <a:rPr lang="en-US" dirty="0"/>
              <a:t>This makes it possible to load semi-structured data directly into Snowflake without pre-processing, losing information, or defining a schema</a:t>
            </a:r>
          </a:p>
          <a:p>
            <a:pPr lvl="1">
              <a:buFont typeface="Wingdings" pitchFamily="2" charset="2"/>
              <a:buChar char="Ø"/>
            </a:pPr>
            <a:r>
              <a:rPr lang="en-US" dirty="0"/>
              <a:t>You simply create a table containing a column with Snowflake’s VARIANT datatype and then load files containing semi-structured data into that table.  </a:t>
            </a:r>
          </a:p>
        </p:txBody>
      </p:sp>
      <p:sp>
        <p:nvSpPr>
          <p:cNvPr id="4" name="Slide Number Placeholder 3">
            <a:extLst>
              <a:ext uri="{FF2B5EF4-FFF2-40B4-BE49-F238E27FC236}">
                <a16:creationId xmlns:a16="http://schemas.microsoft.com/office/drawing/2014/main" id="{6CE0E883-98D1-0844-AC6D-E53C515E099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6" name="Picture 5">
            <a:extLst>
              <a:ext uri="{FF2B5EF4-FFF2-40B4-BE49-F238E27FC236}">
                <a16:creationId xmlns:a16="http://schemas.microsoft.com/office/drawing/2014/main" id="{C6F29FD4-E91C-A04E-8526-1FD4EE9537C3}"/>
              </a:ext>
            </a:extLst>
          </p:cNvPr>
          <p:cNvPicPr>
            <a:picLocks noChangeAspect="1"/>
          </p:cNvPicPr>
          <p:nvPr/>
        </p:nvPicPr>
        <p:blipFill>
          <a:blip r:embed="rId2"/>
          <a:stretch>
            <a:fillRect/>
          </a:stretch>
        </p:blipFill>
        <p:spPr>
          <a:xfrm>
            <a:off x="1275163" y="3072046"/>
            <a:ext cx="1752600" cy="1155700"/>
          </a:xfrm>
          <a:prstGeom prst="rect">
            <a:avLst/>
          </a:prstGeom>
        </p:spPr>
      </p:pic>
      <p:pic>
        <p:nvPicPr>
          <p:cNvPr id="7" name="Picture 6">
            <a:extLst>
              <a:ext uri="{FF2B5EF4-FFF2-40B4-BE49-F238E27FC236}">
                <a16:creationId xmlns:a16="http://schemas.microsoft.com/office/drawing/2014/main" id="{A927C5EB-E84F-494E-B89E-A91C1EAC65A0}"/>
              </a:ext>
            </a:extLst>
          </p:cNvPr>
          <p:cNvPicPr>
            <a:picLocks noChangeAspect="1"/>
          </p:cNvPicPr>
          <p:nvPr/>
        </p:nvPicPr>
        <p:blipFill>
          <a:blip r:embed="rId3"/>
          <a:stretch>
            <a:fillRect/>
          </a:stretch>
        </p:blipFill>
        <p:spPr>
          <a:xfrm>
            <a:off x="3933811" y="2978817"/>
            <a:ext cx="1901273" cy="1424465"/>
          </a:xfrm>
          <a:prstGeom prst="rect">
            <a:avLst/>
          </a:prstGeom>
        </p:spPr>
      </p:pic>
      <p:pic>
        <p:nvPicPr>
          <p:cNvPr id="8" name="Picture 7">
            <a:extLst>
              <a:ext uri="{FF2B5EF4-FFF2-40B4-BE49-F238E27FC236}">
                <a16:creationId xmlns:a16="http://schemas.microsoft.com/office/drawing/2014/main" id="{620FDEB4-C1E7-7849-AA93-2979F16A126E}"/>
              </a:ext>
            </a:extLst>
          </p:cNvPr>
          <p:cNvPicPr>
            <a:picLocks noChangeAspect="1"/>
          </p:cNvPicPr>
          <p:nvPr/>
        </p:nvPicPr>
        <p:blipFill>
          <a:blip r:embed="rId4"/>
          <a:stretch>
            <a:fillRect/>
          </a:stretch>
        </p:blipFill>
        <p:spPr>
          <a:xfrm>
            <a:off x="6779017" y="3034316"/>
            <a:ext cx="1435100" cy="1409700"/>
          </a:xfrm>
          <a:prstGeom prst="rect">
            <a:avLst/>
          </a:prstGeom>
        </p:spPr>
      </p:pic>
      <p:pic>
        <p:nvPicPr>
          <p:cNvPr id="9" name="Picture 8">
            <a:extLst>
              <a:ext uri="{FF2B5EF4-FFF2-40B4-BE49-F238E27FC236}">
                <a16:creationId xmlns:a16="http://schemas.microsoft.com/office/drawing/2014/main" id="{14840498-B786-8549-8F10-F842B15D577D}"/>
              </a:ext>
            </a:extLst>
          </p:cNvPr>
          <p:cNvPicPr>
            <a:picLocks noChangeAspect="1"/>
          </p:cNvPicPr>
          <p:nvPr/>
        </p:nvPicPr>
        <p:blipFill>
          <a:blip r:embed="rId5"/>
          <a:stretch>
            <a:fillRect/>
          </a:stretch>
        </p:blipFill>
        <p:spPr>
          <a:xfrm>
            <a:off x="8871680" y="2958243"/>
            <a:ext cx="1728401" cy="1561846"/>
          </a:xfrm>
          <a:prstGeom prst="rect">
            <a:avLst/>
          </a:prstGeom>
        </p:spPr>
      </p:pic>
      <p:sp>
        <p:nvSpPr>
          <p:cNvPr id="10" name="TextBox 9">
            <a:extLst>
              <a:ext uri="{FF2B5EF4-FFF2-40B4-BE49-F238E27FC236}">
                <a16:creationId xmlns:a16="http://schemas.microsoft.com/office/drawing/2014/main" id="{EF9A3533-818E-F246-9524-200C7EB70597}"/>
              </a:ext>
            </a:extLst>
          </p:cNvPr>
          <p:cNvSpPr txBox="1"/>
          <p:nvPr/>
        </p:nvSpPr>
        <p:spPr>
          <a:xfrm>
            <a:off x="1785207" y="4249394"/>
            <a:ext cx="1093013" cy="307777"/>
          </a:xfrm>
          <a:prstGeom prst="rect">
            <a:avLst/>
          </a:prstGeom>
          <a:noFill/>
        </p:spPr>
        <p:txBody>
          <a:bodyPr wrap="square" rtlCol="0">
            <a:spAutoFit/>
          </a:bodyPr>
          <a:lstStyle/>
          <a:p>
            <a:r>
              <a:rPr lang="en-US" dirty="0"/>
              <a:t>JSON</a:t>
            </a:r>
          </a:p>
        </p:txBody>
      </p:sp>
      <p:sp>
        <p:nvSpPr>
          <p:cNvPr id="11" name="TextBox 10">
            <a:extLst>
              <a:ext uri="{FF2B5EF4-FFF2-40B4-BE49-F238E27FC236}">
                <a16:creationId xmlns:a16="http://schemas.microsoft.com/office/drawing/2014/main" id="{39001371-1699-0646-90B6-F7B7E092B10D}"/>
              </a:ext>
            </a:extLst>
          </p:cNvPr>
          <p:cNvSpPr txBox="1"/>
          <p:nvPr/>
        </p:nvSpPr>
        <p:spPr>
          <a:xfrm>
            <a:off x="4552716" y="4249394"/>
            <a:ext cx="1093013" cy="307777"/>
          </a:xfrm>
          <a:prstGeom prst="rect">
            <a:avLst/>
          </a:prstGeom>
          <a:noFill/>
        </p:spPr>
        <p:txBody>
          <a:bodyPr wrap="square" rtlCol="0">
            <a:spAutoFit/>
          </a:bodyPr>
          <a:lstStyle/>
          <a:p>
            <a:r>
              <a:rPr lang="en-US" dirty="0"/>
              <a:t>Avro</a:t>
            </a:r>
          </a:p>
        </p:txBody>
      </p:sp>
      <p:sp>
        <p:nvSpPr>
          <p:cNvPr id="12" name="TextBox 11">
            <a:extLst>
              <a:ext uri="{FF2B5EF4-FFF2-40B4-BE49-F238E27FC236}">
                <a16:creationId xmlns:a16="http://schemas.microsoft.com/office/drawing/2014/main" id="{55AE140C-8C12-9B49-B1B8-96637368FA87}"/>
              </a:ext>
            </a:extLst>
          </p:cNvPr>
          <p:cNvSpPr txBox="1"/>
          <p:nvPr/>
        </p:nvSpPr>
        <p:spPr>
          <a:xfrm>
            <a:off x="7083015" y="4444016"/>
            <a:ext cx="1093013" cy="307777"/>
          </a:xfrm>
          <a:prstGeom prst="rect">
            <a:avLst/>
          </a:prstGeom>
          <a:noFill/>
        </p:spPr>
        <p:txBody>
          <a:bodyPr wrap="square" rtlCol="0">
            <a:spAutoFit/>
          </a:bodyPr>
          <a:lstStyle/>
          <a:p>
            <a:r>
              <a:rPr lang="en-US" dirty="0"/>
              <a:t>XML</a:t>
            </a:r>
          </a:p>
        </p:txBody>
      </p:sp>
      <p:sp>
        <p:nvSpPr>
          <p:cNvPr id="13" name="TextBox 12">
            <a:extLst>
              <a:ext uri="{FF2B5EF4-FFF2-40B4-BE49-F238E27FC236}">
                <a16:creationId xmlns:a16="http://schemas.microsoft.com/office/drawing/2014/main" id="{25F873A8-3564-154B-B9CD-DAE647A20E29}"/>
              </a:ext>
            </a:extLst>
          </p:cNvPr>
          <p:cNvSpPr txBox="1"/>
          <p:nvPr/>
        </p:nvSpPr>
        <p:spPr>
          <a:xfrm>
            <a:off x="9462695" y="4444015"/>
            <a:ext cx="1093013" cy="307777"/>
          </a:xfrm>
          <a:prstGeom prst="rect">
            <a:avLst/>
          </a:prstGeom>
          <a:noFill/>
        </p:spPr>
        <p:txBody>
          <a:bodyPr wrap="square" rtlCol="0">
            <a:spAutoFit/>
          </a:bodyPr>
          <a:lstStyle/>
          <a:p>
            <a:r>
              <a:rPr lang="en-US" dirty="0"/>
              <a:t>Parquet</a:t>
            </a:r>
          </a:p>
        </p:txBody>
      </p:sp>
    </p:spTree>
    <p:extLst>
      <p:ext uri="{BB962C8B-B14F-4D97-AF65-F5344CB8AC3E}">
        <p14:creationId xmlns:p14="http://schemas.microsoft.com/office/powerpoint/2010/main" val="3911813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325BB-2F0C-7B4A-9E56-C0CE05DB4B56}"/>
              </a:ext>
            </a:extLst>
          </p:cNvPr>
          <p:cNvSpPr>
            <a:spLocks noGrp="1"/>
          </p:cNvSpPr>
          <p:nvPr>
            <p:ph type="title"/>
          </p:nvPr>
        </p:nvSpPr>
        <p:spPr/>
        <p:txBody>
          <a:bodyPr/>
          <a:lstStyle/>
          <a:p>
            <a:r>
              <a:rPr lang="en-US" dirty="0"/>
              <a:t>Snowflake Variant data types</a:t>
            </a:r>
          </a:p>
        </p:txBody>
      </p:sp>
      <p:sp>
        <p:nvSpPr>
          <p:cNvPr id="3" name="Text Placeholder 2">
            <a:extLst>
              <a:ext uri="{FF2B5EF4-FFF2-40B4-BE49-F238E27FC236}">
                <a16:creationId xmlns:a16="http://schemas.microsoft.com/office/drawing/2014/main" id="{D3D31E78-0596-D448-B3F6-9F3D62FDCA08}"/>
              </a:ext>
            </a:extLst>
          </p:cNvPr>
          <p:cNvSpPr>
            <a:spLocks noGrp="1"/>
          </p:cNvSpPr>
          <p:nvPr>
            <p:ph type="body" idx="1"/>
          </p:nvPr>
        </p:nvSpPr>
        <p:spPr/>
        <p:txBody>
          <a:bodyPr/>
          <a:lstStyle/>
          <a:p>
            <a:r>
              <a:rPr lang="en-US" dirty="0"/>
              <a:t>When Snowflake loads semi-structured data, it automatically discovers the attributes and structure that exist in the data to optimize how it’s stored. </a:t>
            </a:r>
          </a:p>
          <a:p>
            <a:pPr lvl="1">
              <a:buFont typeface="Wingdings" pitchFamily="2" charset="2"/>
              <a:buChar char="Ø"/>
            </a:pPr>
            <a:r>
              <a:rPr lang="en-US" dirty="0"/>
              <a:t>It looks for repeated attributes across records, and then organizes and stores those repeated attributes separately, enabling better compression and fast access similar to the way that a columnar database optimizes column storage</a:t>
            </a:r>
          </a:p>
          <a:p>
            <a:pPr lvl="1">
              <a:buFont typeface="Wingdings" pitchFamily="2" charset="2"/>
              <a:buChar char="Ø"/>
            </a:pPr>
            <a:r>
              <a:rPr lang="en-US" dirty="0"/>
              <a:t>Statistics about these pseudo-columns are also calculated and stored in Snowflake’s metadata repository for use in optimizing queries</a:t>
            </a:r>
          </a:p>
        </p:txBody>
      </p:sp>
      <p:sp>
        <p:nvSpPr>
          <p:cNvPr id="4" name="Slide Number Placeholder 3">
            <a:extLst>
              <a:ext uri="{FF2B5EF4-FFF2-40B4-BE49-F238E27FC236}">
                <a16:creationId xmlns:a16="http://schemas.microsoft.com/office/drawing/2014/main" id="{B8EE33B0-478D-614D-B82E-54AA428961C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pic>
        <p:nvPicPr>
          <p:cNvPr id="5" name="Picture 4">
            <a:extLst>
              <a:ext uri="{FF2B5EF4-FFF2-40B4-BE49-F238E27FC236}">
                <a16:creationId xmlns:a16="http://schemas.microsoft.com/office/drawing/2014/main" id="{DA5E5379-A8EE-144E-81FD-0E67488E7513}"/>
              </a:ext>
            </a:extLst>
          </p:cNvPr>
          <p:cNvPicPr>
            <a:picLocks noChangeAspect="1"/>
          </p:cNvPicPr>
          <p:nvPr/>
        </p:nvPicPr>
        <p:blipFill>
          <a:blip r:embed="rId2"/>
          <a:stretch>
            <a:fillRect/>
          </a:stretch>
        </p:blipFill>
        <p:spPr>
          <a:xfrm>
            <a:off x="3454400" y="4577650"/>
            <a:ext cx="5283200" cy="1536700"/>
          </a:xfrm>
          <a:prstGeom prst="rect">
            <a:avLst/>
          </a:prstGeom>
        </p:spPr>
      </p:pic>
    </p:spTree>
    <p:extLst>
      <p:ext uri="{BB962C8B-B14F-4D97-AF65-F5344CB8AC3E}">
        <p14:creationId xmlns:p14="http://schemas.microsoft.com/office/powerpoint/2010/main" val="340427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A120443-2ECA-7845-8046-0C962252553F}"/>
              </a:ext>
            </a:extLst>
          </p:cNvPr>
          <p:cNvPicPr>
            <a:picLocks noChangeAspect="1"/>
          </p:cNvPicPr>
          <p:nvPr/>
        </p:nvPicPr>
        <p:blipFill>
          <a:blip r:embed="rId2"/>
          <a:stretch>
            <a:fillRect/>
          </a:stretch>
        </p:blipFill>
        <p:spPr>
          <a:xfrm>
            <a:off x="5346730" y="3520648"/>
            <a:ext cx="2132527" cy="2132527"/>
          </a:xfrm>
          <a:prstGeom prst="rect">
            <a:avLst/>
          </a:prstGeom>
        </p:spPr>
      </p:pic>
      <p:sp>
        <p:nvSpPr>
          <p:cNvPr id="2" name="Title 1">
            <a:extLst>
              <a:ext uri="{FF2B5EF4-FFF2-40B4-BE49-F238E27FC236}">
                <a16:creationId xmlns:a16="http://schemas.microsoft.com/office/drawing/2014/main" id="{867C125A-08C5-7045-A283-DD7440B14ECF}"/>
              </a:ext>
            </a:extLst>
          </p:cNvPr>
          <p:cNvSpPr>
            <a:spLocks noGrp="1"/>
          </p:cNvSpPr>
          <p:nvPr>
            <p:ph type="title"/>
          </p:nvPr>
        </p:nvSpPr>
        <p:spPr/>
        <p:txBody>
          <a:bodyPr/>
          <a:lstStyle/>
          <a:p>
            <a:r>
              <a:rPr lang="en-US" dirty="0"/>
              <a:t>Snowflake Data Types</a:t>
            </a:r>
          </a:p>
        </p:txBody>
      </p:sp>
      <p:sp>
        <p:nvSpPr>
          <p:cNvPr id="3" name="Text Placeholder 2">
            <a:extLst>
              <a:ext uri="{FF2B5EF4-FFF2-40B4-BE49-F238E27FC236}">
                <a16:creationId xmlns:a16="http://schemas.microsoft.com/office/drawing/2014/main" id="{0A3F9B86-BFDB-F848-82F9-7132532B5ED9}"/>
              </a:ext>
            </a:extLst>
          </p:cNvPr>
          <p:cNvSpPr>
            <a:spLocks noGrp="1"/>
          </p:cNvSpPr>
          <p:nvPr>
            <p:ph type="body" idx="1"/>
          </p:nvPr>
        </p:nvSpPr>
        <p:spPr>
          <a:xfrm>
            <a:off x="827999" y="1451040"/>
            <a:ext cx="10511999" cy="4680000"/>
          </a:xfrm>
        </p:spPr>
        <p:txBody>
          <a:bodyPr/>
          <a:lstStyle/>
          <a:p>
            <a:r>
              <a:rPr lang="en-US" dirty="0"/>
              <a:t>So why is this an advantage? </a:t>
            </a:r>
          </a:p>
          <a:p>
            <a:pPr lvl="1">
              <a:buFont typeface="Wingdings" pitchFamily="2" charset="2"/>
              <a:buChar char="Ø"/>
            </a:pPr>
            <a:r>
              <a:rPr lang="en-US" dirty="0"/>
              <a:t>Have any of you had to deal with working with a SQL and NOSQL database side by side? </a:t>
            </a:r>
          </a:p>
          <a:p>
            <a:pPr lvl="1">
              <a:buFont typeface="Wingdings" pitchFamily="2" charset="2"/>
              <a:buChar char="Ø"/>
            </a:pPr>
            <a:r>
              <a:rPr lang="en-US" dirty="0"/>
              <a:t>Maybe HADOOP for some data and POSTGRESQL for other data? </a:t>
            </a:r>
          </a:p>
          <a:p>
            <a:pPr lvl="1">
              <a:buFont typeface="Wingdings" pitchFamily="2" charset="2"/>
              <a:buChar char="Ø"/>
            </a:pPr>
            <a:r>
              <a:rPr lang="en-US" dirty="0"/>
              <a:t>The idea behind Snowflake is that it’s a one-stop-shop where you can store and process all this data in one place.</a:t>
            </a:r>
          </a:p>
        </p:txBody>
      </p:sp>
      <p:sp>
        <p:nvSpPr>
          <p:cNvPr id="4" name="Slide Number Placeholder 3">
            <a:extLst>
              <a:ext uri="{FF2B5EF4-FFF2-40B4-BE49-F238E27FC236}">
                <a16:creationId xmlns:a16="http://schemas.microsoft.com/office/drawing/2014/main" id="{0B2288E6-9FB8-6F4D-A704-B6E86EE1E95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6" name="Picture 5">
            <a:extLst>
              <a:ext uri="{FF2B5EF4-FFF2-40B4-BE49-F238E27FC236}">
                <a16:creationId xmlns:a16="http://schemas.microsoft.com/office/drawing/2014/main" id="{7F5DB4A2-E66A-4A45-B56C-A15BBF0CC9A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48" b="89529" l="4183" r="95817">
                        <a14:foregroundMark x1="6844" y1="57068" x2="15970" y2="42932"/>
                        <a14:foregroundMark x1="4183" y1="43979" x2="10266" y2="47644"/>
                        <a14:foregroundMark x1="25095" y1="50262" x2="56274" y2="50785"/>
                        <a14:foregroundMark x1="56274" y1="50785" x2="92015" y2="46597"/>
                        <a14:foregroundMark x1="92015" y1="46597" x2="95817" y2="46597"/>
                      </a14:backgroundRemoval>
                    </a14:imgEffect>
                  </a14:imgLayer>
                </a14:imgProps>
              </a:ext>
            </a:extLst>
          </a:blip>
          <a:stretch>
            <a:fillRect/>
          </a:stretch>
        </p:blipFill>
        <p:spPr>
          <a:xfrm>
            <a:off x="2869215" y="4311832"/>
            <a:ext cx="3699282" cy="2682685"/>
          </a:xfrm>
          <a:prstGeom prst="rect">
            <a:avLst/>
          </a:prstGeom>
        </p:spPr>
      </p:pic>
      <p:pic>
        <p:nvPicPr>
          <p:cNvPr id="7" name="Picture 6">
            <a:extLst>
              <a:ext uri="{FF2B5EF4-FFF2-40B4-BE49-F238E27FC236}">
                <a16:creationId xmlns:a16="http://schemas.microsoft.com/office/drawing/2014/main" id="{5C0BC953-799F-EE45-89A7-BF623CF2D445}"/>
              </a:ext>
            </a:extLst>
          </p:cNvPr>
          <p:cNvPicPr>
            <a:picLocks noChangeAspect="1"/>
          </p:cNvPicPr>
          <p:nvPr/>
        </p:nvPicPr>
        <p:blipFill>
          <a:blip r:embed="rId5"/>
          <a:stretch>
            <a:fillRect/>
          </a:stretch>
        </p:blipFill>
        <p:spPr>
          <a:xfrm>
            <a:off x="1021588" y="3875712"/>
            <a:ext cx="1422400" cy="1422400"/>
          </a:xfrm>
          <a:prstGeom prst="rect">
            <a:avLst/>
          </a:prstGeom>
        </p:spPr>
      </p:pic>
      <p:pic>
        <p:nvPicPr>
          <p:cNvPr id="10" name="Picture 9">
            <a:extLst>
              <a:ext uri="{FF2B5EF4-FFF2-40B4-BE49-F238E27FC236}">
                <a16:creationId xmlns:a16="http://schemas.microsoft.com/office/drawing/2014/main" id="{785720D1-62F0-3344-82B4-B3CD7B41940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705" b="89873" l="9859" r="92019">
                        <a14:foregroundMark x1="3286" y1="83544" x2="34272" y2="83966"/>
                        <a14:foregroundMark x1="34272" y1="83966" x2="62441" y2="80591"/>
                        <a14:foregroundMark x1="62441" y1="80591" x2="90141" y2="80591"/>
                        <a14:foregroundMark x1="90141" y1="80591" x2="92019" y2="81013"/>
                      </a14:backgroundRemoval>
                    </a14:imgEffect>
                  </a14:imgLayer>
                </a14:imgProps>
              </a:ext>
            </a:extLst>
          </a:blip>
          <a:stretch>
            <a:fillRect/>
          </a:stretch>
        </p:blipFill>
        <p:spPr>
          <a:xfrm>
            <a:off x="8258046" y="4313174"/>
            <a:ext cx="1854228" cy="2064140"/>
          </a:xfrm>
          <a:prstGeom prst="rect">
            <a:avLst/>
          </a:prstGeom>
        </p:spPr>
      </p:pic>
    </p:spTree>
    <p:extLst>
      <p:ext uri="{BB962C8B-B14F-4D97-AF65-F5344CB8AC3E}">
        <p14:creationId xmlns:p14="http://schemas.microsoft.com/office/powerpoint/2010/main" val="2787232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7248E-0A28-4045-A75C-14A99C9221D6}"/>
              </a:ext>
            </a:extLst>
          </p:cNvPr>
          <p:cNvSpPr>
            <a:spLocks noGrp="1"/>
          </p:cNvSpPr>
          <p:nvPr>
            <p:ph type="title"/>
          </p:nvPr>
        </p:nvSpPr>
        <p:spPr/>
        <p:txBody>
          <a:bodyPr/>
          <a:lstStyle/>
          <a:p>
            <a:r>
              <a:rPr lang="en-US" dirty="0"/>
              <a:t>Snowflake Elasticity</a:t>
            </a:r>
          </a:p>
        </p:txBody>
      </p:sp>
      <p:sp>
        <p:nvSpPr>
          <p:cNvPr id="3" name="Text Placeholder 2">
            <a:extLst>
              <a:ext uri="{FF2B5EF4-FFF2-40B4-BE49-F238E27FC236}">
                <a16:creationId xmlns:a16="http://schemas.microsoft.com/office/drawing/2014/main" id="{692D6426-47A9-3445-B0F3-D17DEA364C24}"/>
              </a:ext>
            </a:extLst>
          </p:cNvPr>
          <p:cNvSpPr>
            <a:spLocks noGrp="1"/>
          </p:cNvSpPr>
          <p:nvPr>
            <p:ph type="body" idx="1"/>
          </p:nvPr>
        </p:nvSpPr>
        <p:spPr>
          <a:xfrm>
            <a:off x="298176" y="1164037"/>
            <a:ext cx="11595648" cy="4680000"/>
          </a:xfrm>
        </p:spPr>
        <p:txBody>
          <a:bodyPr/>
          <a:lstStyle/>
          <a:p>
            <a:r>
              <a:rPr lang="en-US" dirty="0"/>
              <a:t>Snowflake has a novel concept to deal with elasticity: </a:t>
            </a:r>
          </a:p>
          <a:p>
            <a:pPr lvl="1">
              <a:buFont typeface="Wingdings" pitchFamily="2" charset="2"/>
              <a:buChar char="Ø"/>
            </a:pPr>
            <a:r>
              <a:rPr lang="en-US" dirty="0"/>
              <a:t>This means that we can deal with the DATA STORAGE, COMPUTE and USERS (Services) layer without effecting the other ones</a:t>
            </a:r>
          </a:p>
        </p:txBody>
      </p:sp>
      <p:sp>
        <p:nvSpPr>
          <p:cNvPr id="4" name="Slide Number Placeholder 3">
            <a:extLst>
              <a:ext uri="{FF2B5EF4-FFF2-40B4-BE49-F238E27FC236}">
                <a16:creationId xmlns:a16="http://schemas.microsoft.com/office/drawing/2014/main" id="{11478F85-DF34-F848-B060-AF543DBFB67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pic>
        <p:nvPicPr>
          <p:cNvPr id="7" name="Picture 6" descr="A screenshot of a computer&#10;&#10;Description automatically generated">
            <a:extLst>
              <a:ext uri="{FF2B5EF4-FFF2-40B4-BE49-F238E27FC236}">
                <a16:creationId xmlns:a16="http://schemas.microsoft.com/office/drawing/2014/main" id="{61441AB8-A055-A943-8C0B-5F99BA56B740}"/>
              </a:ext>
            </a:extLst>
          </p:cNvPr>
          <p:cNvPicPr>
            <a:picLocks noChangeAspect="1"/>
          </p:cNvPicPr>
          <p:nvPr/>
        </p:nvPicPr>
        <p:blipFill>
          <a:blip r:embed="rId3"/>
          <a:stretch>
            <a:fillRect/>
          </a:stretch>
        </p:blipFill>
        <p:spPr>
          <a:xfrm>
            <a:off x="2913888" y="2398986"/>
            <a:ext cx="5627116" cy="1821371"/>
          </a:xfrm>
          <a:prstGeom prst="rect">
            <a:avLst/>
          </a:prstGeom>
        </p:spPr>
      </p:pic>
      <p:pic>
        <p:nvPicPr>
          <p:cNvPr id="9" name="Picture 8" descr="A picture containing cup, indoor, table, sitting&#10;&#10;Description automatically generated">
            <a:extLst>
              <a:ext uri="{FF2B5EF4-FFF2-40B4-BE49-F238E27FC236}">
                <a16:creationId xmlns:a16="http://schemas.microsoft.com/office/drawing/2014/main" id="{274E517B-6F03-A44C-A90C-11A5B10325FB}"/>
              </a:ext>
            </a:extLst>
          </p:cNvPr>
          <p:cNvPicPr>
            <a:picLocks noChangeAspect="1"/>
          </p:cNvPicPr>
          <p:nvPr/>
        </p:nvPicPr>
        <p:blipFill>
          <a:blip r:embed="rId4"/>
          <a:stretch>
            <a:fillRect/>
          </a:stretch>
        </p:blipFill>
        <p:spPr>
          <a:xfrm>
            <a:off x="145934" y="5043989"/>
            <a:ext cx="3581453" cy="91348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1AE4D98-5F8F-6943-8783-D9C3493E04CE}"/>
              </a:ext>
            </a:extLst>
          </p:cNvPr>
          <p:cNvPicPr>
            <a:picLocks noChangeAspect="1"/>
          </p:cNvPicPr>
          <p:nvPr/>
        </p:nvPicPr>
        <p:blipFill>
          <a:blip r:embed="rId5"/>
          <a:stretch>
            <a:fillRect/>
          </a:stretch>
        </p:blipFill>
        <p:spPr>
          <a:xfrm>
            <a:off x="8312371" y="5035564"/>
            <a:ext cx="3581453" cy="913488"/>
          </a:xfrm>
          <a:prstGeom prst="rect">
            <a:avLst/>
          </a:prstGeom>
        </p:spPr>
      </p:pic>
      <p:pic>
        <p:nvPicPr>
          <p:cNvPr id="13" name="Picture 12" descr="A picture containing yellow&#10;&#10;Description automatically generated">
            <a:extLst>
              <a:ext uri="{FF2B5EF4-FFF2-40B4-BE49-F238E27FC236}">
                <a16:creationId xmlns:a16="http://schemas.microsoft.com/office/drawing/2014/main" id="{E7A032C3-EBC1-3744-A820-B3684707CC0A}"/>
              </a:ext>
            </a:extLst>
          </p:cNvPr>
          <p:cNvPicPr>
            <a:picLocks noChangeAspect="1"/>
          </p:cNvPicPr>
          <p:nvPr/>
        </p:nvPicPr>
        <p:blipFill>
          <a:blip r:embed="rId6"/>
          <a:stretch>
            <a:fillRect/>
          </a:stretch>
        </p:blipFill>
        <p:spPr>
          <a:xfrm>
            <a:off x="4305273" y="5052469"/>
            <a:ext cx="3581453" cy="913488"/>
          </a:xfrm>
          <a:prstGeom prst="rect">
            <a:avLst/>
          </a:prstGeom>
        </p:spPr>
      </p:pic>
      <p:sp>
        <p:nvSpPr>
          <p:cNvPr id="14" name="TextBox 13">
            <a:extLst>
              <a:ext uri="{FF2B5EF4-FFF2-40B4-BE49-F238E27FC236}">
                <a16:creationId xmlns:a16="http://schemas.microsoft.com/office/drawing/2014/main" id="{071E5150-F8AE-9746-8E56-291541B580C9}"/>
              </a:ext>
            </a:extLst>
          </p:cNvPr>
          <p:cNvSpPr txBox="1"/>
          <p:nvPr/>
        </p:nvSpPr>
        <p:spPr>
          <a:xfrm>
            <a:off x="1367268" y="4582324"/>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DATA</a:t>
            </a:r>
          </a:p>
        </p:txBody>
      </p:sp>
      <p:sp>
        <p:nvSpPr>
          <p:cNvPr id="15" name="TextBox 14">
            <a:extLst>
              <a:ext uri="{FF2B5EF4-FFF2-40B4-BE49-F238E27FC236}">
                <a16:creationId xmlns:a16="http://schemas.microsoft.com/office/drawing/2014/main" id="{DE24E68D-1639-8A4E-895F-771C370586E6}"/>
              </a:ext>
            </a:extLst>
          </p:cNvPr>
          <p:cNvSpPr txBox="1"/>
          <p:nvPr/>
        </p:nvSpPr>
        <p:spPr>
          <a:xfrm>
            <a:off x="5533132" y="5965957"/>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Compute</a:t>
            </a:r>
          </a:p>
        </p:txBody>
      </p:sp>
      <p:sp>
        <p:nvSpPr>
          <p:cNvPr id="16" name="TextBox 15">
            <a:extLst>
              <a:ext uri="{FF2B5EF4-FFF2-40B4-BE49-F238E27FC236}">
                <a16:creationId xmlns:a16="http://schemas.microsoft.com/office/drawing/2014/main" id="{64815178-5EB5-7144-8FBA-8F9B776643F7}"/>
              </a:ext>
            </a:extLst>
          </p:cNvPr>
          <p:cNvSpPr txBox="1"/>
          <p:nvPr/>
        </p:nvSpPr>
        <p:spPr>
          <a:xfrm>
            <a:off x="9379709" y="4590804"/>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Services</a:t>
            </a:r>
          </a:p>
        </p:txBody>
      </p:sp>
    </p:spTree>
    <p:extLst>
      <p:ext uri="{BB962C8B-B14F-4D97-AF65-F5344CB8AC3E}">
        <p14:creationId xmlns:p14="http://schemas.microsoft.com/office/powerpoint/2010/main" val="2348522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8CD94F-E5AC-9049-B774-C24EDC301FCD}"/>
              </a:ext>
            </a:extLst>
          </p:cNvPr>
          <p:cNvPicPr>
            <a:picLocks noChangeAspect="1"/>
          </p:cNvPicPr>
          <p:nvPr/>
        </p:nvPicPr>
        <p:blipFill>
          <a:blip r:embed="rId2"/>
          <a:stretch>
            <a:fillRect/>
          </a:stretch>
        </p:blipFill>
        <p:spPr>
          <a:xfrm>
            <a:off x="4611914" y="3597047"/>
            <a:ext cx="1039368" cy="1039368"/>
          </a:xfrm>
          <a:prstGeom prst="rect">
            <a:avLst/>
          </a:prstGeom>
        </p:spPr>
      </p:pic>
      <p:sp>
        <p:nvSpPr>
          <p:cNvPr id="2" name="Title 1">
            <a:extLst>
              <a:ext uri="{FF2B5EF4-FFF2-40B4-BE49-F238E27FC236}">
                <a16:creationId xmlns:a16="http://schemas.microsoft.com/office/drawing/2014/main" id="{0CBC6E0A-2C15-134D-B8F3-D50D912970A7}"/>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F175F78D-08CE-FF49-B682-DD588CE7D27A}"/>
              </a:ext>
            </a:extLst>
          </p:cNvPr>
          <p:cNvSpPr>
            <a:spLocks noGrp="1"/>
          </p:cNvSpPr>
          <p:nvPr>
            <p:ph type="body" idx="1"/>
          </p:nvPr>
        </p:nvSpPr>
        <p:spPr/>
        <p:txBody>
          <a:bodyPr/>
          <a:lstStyle/>
          <a:p>
            <a:r>
              <a:rPr lang="en-US" dirty="0"/>
              <a:t>So now let’s talk about a lot of the “under the hood” things that Snowflake can do for us, including:</a:t>
            </a:r>
          </a:p>
          <a:p>
            <a:pPr lvl="1">
              <a:buFont typeface="Wingdings" pitchFamily="2" charset="2"/>
              <a:buChar char="Ø"/>
            </a:pPr>
            <a:r>
              <a:rPr lang="en-US" b="1" dirty="0"/>
              <a:t>Time Travel: </a:t>
            </a:r>
          </a:p>
          <a:p>
            <a:pPr lvl="2">
              <a:buFont typeface="Courier New" panose="02070309020205020404" pitchFamily="49" charset="0"/>
              <a:buChar char="o"/>
            </a:pPr>
            <a:r>
              <a:rPr lang="en-US" dirty="0"/>
              <a:t>Enables you to immediately revert any table, database or schema to a previous state. It’s enabled automatically and stores data as it’s transformed for up to 24 hours, or 90 days in enterprise versions. </a:t>
            </a:r>
          </a:p>
          <a:p>
            <a:pPr lvl="2">
              <a:buFont typeface="Courier New" panose="02070309020205020404" pitchFamily="49" charset="0"/>
              <a:buChar char="o"/>
            </a:pPr>
            <a:endParaRPr lang="en-US" dirty="0"/>
          </a:p>
          <a:p>
            <a:pPr lvl="2">
              <a:buFont typeface="Courier New" panose="02070309020205020404" pitchFamily="49" charset="0"/>
              <a:buChar char="o"/>
            </a:pPr>
            <a:endParaRPr lang="en-US" dirty="0"/>
          </a:p>
          <a:p>
            <a:pPr lvl="1">
              <a:buFont typeface="Wingdings" pitchFamily="2" charset="2"/>
              <a:buChar char="Ø"/>
            </a:pPr>
            <a:r>
              <a:rPr lang="en-US" b="1" dirty="0"/>
              <a:t>Copying to clone: </a:t>
            </a:r>
          </a:p>
          <a:p>
            <a:pPr lvl="2">
              <a:buFont typeface="Courier New" panose="02070309020205020404" pitchFamily="49" charset="0"/>
              <a:buChar char="o"/>
            </a:pPr>
            <a:r>
              <a:rPr lang="en-US" dirty="0"/>
              <a:t>Most data warehouses require you to copy data to clone, forcing a large amount of manual effort and a significant time investment. </a:t>
            </a:r>
          </a:p>
          <a:p>
            <a:pPr lvl="2">
              <a:buFont typeface="Courier New" panose="02070309020205020404" pitchFamily="49" charset="0"/>
              <a:buChar char="o"/>
            </a:pPr>
            <a:r>
              <a:rPr lang="en-US" dirty="0"/>
              <a:t>Snowflake’s multi-cluster, shared data architecture ensures that you never need to copy any data, because any warehouse or database automatically references the same centralized data store</a:t>
            </a:r>
          </a:p>
          <a:p>
            <a:pPr lvl="2"/>
            <a:endParaRPr lang="en-US" dirty="0"/>
          </a:p>
        </p:txBody>
      </p:sp>
      <p:sp>
        <p:nvSpPr>
          <p:cNvPr id="4" name="Slide Number Placeholder 3">
            <a:extLst>
              <a:ext uri="{FF2B5EF4-FFF2-40B4-BE49-F238E27FC236}">
                <a16:creationId xmlns:a16="http://schemas.microsoft.com/office/drawing/2014/main" id="{DF467EBE-C4F6-CE47-B323-BFFDA0AE7F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pic>
        <p:nvPicPr>
          <p:cNvPr id="6" name="Picture 5">
            <a:extLst>
              <a:ext uri="{FF2B5EF4-FFF2-40B4-BE49-F238E27FC236}">
                <a16:creationId xmlns:a16="http://schemas.microsoft.com/office/drawing/2014/main" id="{E04BAEEC-F329-9D4B-B650-D0DE7EBD63F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89" b="94667" l="3111" r="89778">
                        <a14:foregroundMark x1="5333" y1="88889" x2="60889" y2="94667"/>
                        <a14:foregroundMark x1="60889" y1="94667" x2="71111" y2="89778"/>
                        <a14:foregroundMark x1="71111" y1="89778" x2="72889" y2="89778"/>
                        <a14:foregroundMark x1="84000" y1="87111" x2="86667" y2="86222"/>
                        <a14:foregroundMark x1="88889" y1="31111" x2="88889" y2="20000"/>
                        <a14:foregroundMark x1="88889" y1="20000" x2="90222" y2="16889"/>
                        <a14:foregroundMark x1="39556" y1="8444" x2="48000" y2="12889"/>
                        <a14:foregroundMark x1="40000" y1="4889" x2="46667" y2="4889"/>
                        <a14:foregroundMark x1="3111" y1="86667" x2="10667" y2="94222"/>
                      </a14:backgroundRemoval>
                    </a14:imgEffect>
                  </a14:imgLayer>
                </a14:imgProps>
              </a:ext>
            </a:extLst>
          </a:blip>
          <a:stretch>
            <a:fillRect/>
          </a:stretch>
        </p:blipFill>
        <p:spPr>
          <a:xfrm rot="20461287" flipH="1">
            <a:off x="38142" y="2079321"/>
            <a:ext cx="1828709" cy="1788664"/>
          </a:xfrm>
          <a:prstGeom prst="rect">
            <a:avLst/>
          </a:prstGeom>
        </p:spPr>
      </p:pic>
      <p:pic>
        <p:nvPicPr>
          <p:cNvPr id="7" name="Picture 6">
            <a:extLst>
              <a:ext uri="{FF2B5EF4-FFF2-40B4-BE49-F238E27FC236}">
                <a16:creationId xmlns:a16="http://schemas.microsoft.com/office/drawing/2014/main" id="{E0CAE716-7824-8446-B6B0-7E7C3E0A70B4}"/>
              </a:ext>
            </a:extLst>
          </p:cNvPr>
          <p:cNvPicPr>
            <a:picLocks noChangeAspect="1"/>
          </p:cNvPicPr>
          <p:nvPr/>
        </p:nvPicPr>
        <p:blipFill>
          <a:blip r:embed="rId2"/>
          <a:stretch>
            <a:fillRect/>
          </a:stretch>
        </p:blipFill>
        <p:spPr>
          <a:xfrm>
            <a:off x="4056271" y="3718560"/>
            <a:ext cx="1039368" cy="1039368"/>
          </a:xfrm>
          <a:prstGeom prst="rect">
            <a:avLst/>
          </a:prstGeom>
        </p:spPr>
      </p:pic>
      <p:pic>
        <p:nvPicPr>
          <p:cNvPr id="9" name="Picture 8">
            <a:extLst>
              <a:ext uri="{FF2B5EF4-FFF2-40B4-BE49-F238E27FC236}">
                <a16:creationId xmlns:a16="http://schemas.microsoft.com/office/drawing/2014/main" id="{71D0D6DB-D983-5B4A-86E5-B895CE73C02E}"/>
              </a:ext>
            </a:extLst>
          </p:cNvPr>
          <p:cNvPicPr>
            <a:picLocks noChangeAspect="1"/>
          </p:cNvPicPr>
          <p:nvPr/>
        </p:nvPicPr>
        <p:blipFill>
          <a:blip r:embed="rId2"/>
          <a:stretch>
            <a:fillRect/>
          </a:stretch>
        </p:blipFill>
        <p:spPr>
          <a:xfrm>
            <a:off x="5164946" y="3718560"/>
            <a:ext cx="1039368" cy="1039368"/>
          </a:xfrm>
          <a:prstGeom prst="rect">
            <a:avLst/>
          </a:prstGeom>
        </p:spPr>
      </p:pic>
    </p:spTree>
    <p:extLst>
      <p:ext uri="{BB962C8B-B14F-4D97-AF65-F5344CB8AC3E}">
        <p14:creationId xmlns:p14="http://schemas.microsoft.com/office/powerpoint/2010/main" val="815799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99C1AF-9907-314E-9F00-30185A7011F6}"/>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5038852" y="331562"/>
            <a:ext cx="4699000" cy="2146300"/>
          </a:xfrm>
          <a:prstGeom prst="rect">
            <a:avLst/>
          </a:prstGeom>
        </p:spPr>
      </p:pic>
      <p:sp>
        <p:nvSpPr>
          <p:cNvPr id="2" name="Title 1">
            <a:extLst>
              <a:ext uri="{FF2B5EF4-FFF2-40B4-BE49-F238E27FC236}">
                <a16:creationId xmlns:a16="http://schemas.microsoft.com/office/drawing/2014/main" id="{5858D555-95C4-394D-B1D0-7AF11FB60ECB}"/>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B244041C-CFDE-C04B-8902-99528E3255ED}"/>
              </a:ext>
            </a:extLst>
          </p:cNvPr>
          <p:cNvSpPr>
            <a:spLocks noGrp="1"/>
          </p:cNvSpPr>
          <p:nvPr>
            <p:ph type="body" idx="1"/>
          </p:nvPr>
        </p:nvSpPr>
        <p:spPr>
          <a:xfrm>
            <a:off x="523200" y="1601950"/>
            <a:ext cx="10512000" cy="4680000"/>
          </a:xfrm>
        </p:spPr>
        <p:txBody>
          <a:bodyPr/>
          <a:lstStyle/>
          <a:p>
            <a:r>
              <a:rPr lang="en-US" b="1" dirty="0"/>
              <a:t>Data distribution:</a:t>
            </a:r>
          </a:p>
          <a:p>
            <a:pPr lvl="1">
              <a:buFont typeface="Wingdings" pitchFamily="2" charset="2"/>
              <a:buChar char="Ø"/>
            </a:pPr>
            <a:r>
              <a:rPr lang="en-US" dirty="0"/>
              <a:t>Managed automatically by Snowflake based on usage. </a:t>
            </a:r>
          </a:p>
          <a:p>
            <a:pPr lvl="1">
              <a:buFont typeface="Wingdings" pitchFamily="2" charset="2"/>
              <a:buChar char="Ø"/>
            </a:pPr>
            <a:r>
              <a:rPr lang="en-US" dirty="0"/>
              <a:t>Snowflake automatically manages how data is distributed in the virtual warehouse</a:t>
            </a:r>
          </a:p>
          <a:p>
            <a:pPr lvl="2">
              <a:buFont typeface="Courier New" panose="02070309020205020404" pitchFamily="49" charset="0"/>
              <a:buChar char="o"/>
            </a:pPr>
            <a:r>
              <a:rPr lang="en-US" dirty="0"/>
              <a:t>Other systems rely on a static partitioning scheme based on a distribution algorithm or key chosen by the user at load time</a:t>
            </a:r>
          </a:p>
          <a:p>
            <a:pPr lvl="1">
              <a:buFont typeface="Wingdings" pitchFamily="2" charset="2"/>
              <a:buChar char="Ø"/>
            </a:pPr>
            <a:r>
              <a:rPr lang="en-US" dirty="0"/>
              <a:t>Data is automatically redistributed based on usage to minimize data shuffling and maximize performance. </a:t>
            </a:r>
          </a:p>
          <a:p>
            <a:r>
              <a:rPr lang="en-US" b="1" dirty="0"/>
              <a:t>Loading Data:</a:t>
            </a:r>
          </a:p>
          <a:p>
            <a:pPr lvl="1">
              <a:buFont typeface="Wingdings" pitchFamily="2" charset="2"/>
              <a:buChar char="Ø"/>
            </a:pPr>
            <a:r>
              <a:rPr lang="en-US" dirty="0"/>
              <a:t>Complex ETL data pipelines are no longer needed to prepare data for loading. Snowflake natively supports and optimizes diverse data, both structured and semi-structured, while making that data accessible via SQL. </a:t>
            </a:r>
          </a:p>
        </p:txBody>
      </p:sp>
      <p:sp>
        <p:nvSpPr>
          <p:cNvPr id="4" name="Slide Number Placeholder 3">
            <a:extLst>
              <a:ext uri="{FF2B5EF4-FFF2-40B4-BE49-F238E27FC236}">
                <a16:creationId xmlns:a16="http://schemas.microsoft.com/office/drawing/2014/main" id="{19BA5EDA-D248-6249-98DC-75A1B371F24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3836980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F3E2B-8903-F642-B4C1-45794F892109}"/>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9FC27802-BDB1-3C4E-B696-7F65B1937E9F}"/>
              </a:ext>
            </a:extLst>
          </p:cNvPr>
          <p:cNvSpPr>
            <a:spLocks noGrp="1"/>
          </p:cNvSpPr>
          <p:nvPr>
            <p:ph type="body" idx="1"/>
          </p:nvPr>
        </p:nvSpPr>
        <p:spPr>
          <a:xfrm>
            <a:off x="736704" y="1232050"/>
            <a:ext cx="10512000" cy="4680000"/>
          </a:xfrm>
        </p:spPr>
        <p:txBody>
          <a:bodyPr/>
          <a:lstStyle/>
          <a:p>
            <a:r>
              <a:rPr lang="en-US" b="1" dirty="0"/>
              <a:t>Dynamic query optimization:</a:t>
            </a:r>
          </a:p>
          <a:p>
            <a:pPr lvl="1">
              <a:buFont typeface="Wingdings" pitchFamily="2" charset="2"/>
              <a:buChar char="Ø"/>
            </a:pPr>
            <a:r>
              <a:rPr lang="en-US" dirty="0"/>
              <a:t>Ensures that Snowflake operates as efficiently as possible by looking at the state of the system when a query is dispatched for execution, </a:t>
            </a:r>
          </a:p>
          <a:p>
            <a:pPr lvl="2">
              <a:buFont typeface="Wingdings" pitchFamily="2" charset="2"/>
              <a:buChar char="Ø"/>
            </a:pPr>
            <a:r>
              <a:rPr lang="en-US" dirty="0"/>
              <a:t>Looks at it multiple times – not just when it is compiled</a:t>
            </a:r>
          </a:p>
          <a:p>
            <a:endParaRPr lang="en-US" dirty="0"/>
          </a:p>
          <a:p>
            <a:pPr>
              <a:buFont typeface="Wingdings" pitchFamily="2" charset="2"/>
              <a:buChar char="Ø"/>
            </a:pPr>
            <a:endParaRPr lang="en-US" dirty="0"/>
          </a:p>
        </p:txBody>
      </p:sp>
      <p:sp>
        <p:nvSpPr>
          <p:cNvPr id="4" name="Slide Number Placeholder 3">
            <a:extLst>
              <a:ext uri="{FF2B5EF4-FFF2-40B4-BE49-F238E27FC236}">
                <a16:creationId xmlns:a16="http://schemas.microsoft.com/office/drawing/2014/main" id="{392E1CE2-A88F-E440-B897-DD16500729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sp>
        <p:nvSpPr>
          <p:cNvPr id="6" name="Rounded Rectangular Callout 5">
            <a:extLst>
              <a:ext uri="{FF2B5EF4-FFF2-40B4-BE49-F238E27FC236}">
                <a16:creationId xmlns:a16="http://schemas.microsoft.com/office/drawing/2014/main" id="{E55EB92B-454F-F548-89A1-320BE0E4B23E}"/>
              </a:ext>
            </a:extLst>
          </p:cNvPr>
          <p:cNvSpPr/>
          <p:nvPr/>
        </p:nvSpPr>
        <p:spPr>
          <a:xfrm>
            <a:off x="6479694" y="3352398"/>
            <a:ext cx="5407506" cy="3264408"/>
          </a:xfrm>
          <a:prstGeom prst="wedgeRoundRectCallout">
            <a:avLst>
              <a:gd name="adj1" fmla="val 39642"/>
              <a:gd name="adj2" fmla="val 54138"/>
              <a:gd name="adj3" fmla="val 16667"/>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81000">
              <a:lnSpc>
                <a:spcPct val="90000"/>
              </a:lnSpc>
              <a:spcBef>
                <a:spcPts val="1000"/>
              </a:spcBef>
              <a:buClr>
                <a:srgbClr val="3F3F3F"/>
              </a:buClr>
              <a:buSzPts val="2400"/>
              <a:buFont typeface="Helvetica Neue Light"/>
              <a:buChar char="•"/>
            </a:pPr>
            <a:r>
              <a:rPr lang="en-US" sz="2400" b="1" dirty="0">
                <a:solidFill>
                  <a:srgbClr val="3F3F3F"/>
                </a:solidFill>
                <a:latin typeface="Helvetica Neue Light"/>
                <a:ea typeface="Helvetica Neue Light"/>
                <a:sym typeface="Helvetica Neue Light"/>
              </a:rPr>
              <a:t>USE THE SQL THAT YOU ALREADY KNOW</a:t>
            </a:r>
          </a:p>
          <a:p>
            <a:pPr marL="914400" lvl="1" indent="-368300">
              <a:lnSpc>
                <a:spcPct val="90000"/>
              </a:lnSpc>
              <a:spcBef>
                <a:spcPts val="500"/>
              </a:spcBef>
              <a:buClr>
                <a:srgbClr val="3F3F3F"/>
              </a:buClr>
              <a:buSzPts val="2200"/>
              <a:buFont typeface="Wingdings" pitchFamily="2" charset="2"/>
              <a:buChar char="Ø"/>
            </a:pPr>
            <a:r>
              <a:rPr lang="en-US" sz="2200" dirty="0">
                <a:solidFill>
                  <a:srgbClr val="3F3F3F"/>
                </a:solidFill>
                <a:latin typeface="Helvetica Neue Light"/>
                <a:ea typeface="Helvetica Neue Light"/>
                <a:sym typeface="Helvetica Neue Light"/>
              </a:rPr>
              <a:t>Rather than dealing with NOSQL and the like you can use SQL that your team is already familiar with to create dynamic, powerful, fast moving queries.</a:t>
            </a:r>
          </a:p>
          <a:p>
            <a:pPr algn="ctr"/>
            <a:endParaRPr lang="en-US" dirty="0"/>
          </a:p>
        </p:txBody>
      </p:sp>
      <p:pic>
        <p:nvPicPr>
          <p:cNvPr id="7" name="Picture 6" descr="A screenshot of a cell phone&#10;&#10;Description automatically generated">
            <a:extLst>
              <a:ext uri="{FF2B5EF4-FFF2-40B4-BE49-F238E27FC236}">
                <a16:creationId xmlns:a16="http://schemas.microsoft.com/office/drawing/2014/main" id="{3D5374E3-961A-E342-A3CB-88F999C43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72" y="2864075"/>
            <a:ext cx="6168436" cy="3436142"/>
          </a:xfrm>
          <a:prstGeom prst="rect">
            <a:avLst/>
          </a:prstGeom>
        </p:spPr>
      </p:pic>
    </p:spTree>
    <p:extLst>
      <p:ext uri="{BB962C8B-B14F-4D97-AF65-F5344CB8AC3E}">
        <p14:creationId xmlns:p14="http://schemas.microsoft.com/office/powerpoint/2010/main" val="731216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pic>
        <p:nvPicPr>
          <p:cNvPr id="5" name="Picture 4">
            <a:extLst>
              <a:ext uri="{FF2B5EF4-FFF2-40B4-BE49-F238E27FC236}">
                <a16:creationId xmlns:a16="http://schemas.microsoft.com/office/drawing/2014/main" id="{411B7A1D-5906-A448-BD8A-61242610B6CD}"/>
              </a:ext>
            </a:extLst>
          </p:cNvPr>
          <p:cNvPicPr>
            <a:picLocks noChangeAspect="1"/>
          </p:cNvPicPr>
          <p:nvPr/>
        </p:nvPicPr>
        <p:blipFill>
          <a:blip r:embed="rId2"/>
          <a:stretch>
            <a:fillRect/>
          </a:stretch>
        </p:blipFill>
        <p:spPr>
          <a:xfrm>
            <a:off x="3170021" y="1500025"/>
            <a:ext cx="5306713" cy="4769324"/>
          </a:xfrm>
          <a:prstGeom prst="rect">
            <a:avLst/>
          </a:prstGeom>
        </p:spPr>
      </p:pic>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spTree>
    <p:extLst>
      <p:ext uri="{BB962C8B-B14F-4D97-AF65-F5344CB8AC3E}">
        <p14:creationId xmlns:p14="http://schemas.microsoft.com/office/powerpoint/2010/main" val="2347635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Why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Has anyone ever set up a MYSQL, POSTGRESQL, MSSQL, ORACLE or other data warehouse instance?</a:t>
            </a:r>
          </a:p>
          <a:p>
            <a:pPr lvl="1">
              <a:buFont typeface="Wingdings" pitchFamily="2" charset="2"/>
              <a:buChar char="Ø"/>
            </a:pPr>
            <a:r>
              <a:rPr lang="en-US" dirty="0"/>
              <a:t>What are some of the issues that you had to face? </a:t>
            </a:r>
          </a:p>
          <a:p>
            <a:pPr lvl="1">
              <a:buFont typeface="Wingdings" pitchFamily="2" charset="2"/>
              <a:buChar char="Ø"/>
            </a:pPr>
            <a:r>
              <a:rPr lang="en-US" dirty="0"/>
              <a:t>What are some of the hardships?</a:t>
            </a:r>
          </a:p>
          <a:p>
            <a:pPr lvl="1">
              <a:buFont typeface="Wingdings" pitchFamily="2" charset="2"/>
              <a:buChar char="Ø"/>
            </a:pPr>
            <a:r>
              <a:rPr lang="en-US" b="1" i="1" dirty="0"/>
              <a:t>How do you handle demand changes	?</a:t>
            </a:r>
          </a:p>
          <a:p>
            <a:pPr lvl="1">
              <a:buFont typeface="Wingdings" pitchFamily="2" charset="2"/>
              <a:buChar char="Ø"/>
            </a:pPr>
            <a:r>
              <a:rPr lang="en-US" b="1" i="1" dirty="0"/>
              <a:t>How do you handle high query demands? </a:t>
            </a:r>
          </a:p>
          <a:p>
            <a:pPr marL="546100" lvl="1" indent="0">
              <a:buNone/>
            </a:pP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5" name="Picture 4">
            <a:extLst>
              <a:ext uri="{FF2B5EF4-FFF2-40B4-BE49-F238E27FC236}">
                <a16:creationId xmlns:a16="http://schemas.microsoft.com/office/drawing/2014/main" id="{52477108-5769-D045-A8AE-104B42DBD84D}"/>
              </a:ext>
            </a:extLst>
          </p:cNvPr>
          <p:cNvPicPr>
            <a:picLocks noChangeAspect="1"/>
          </p:cNvPicPr>
          <p:nvPr/>
        </p:nvPicPr>
        <p:blipFill>
          <a:blip r:embed="rId2"/>
          <a:stretch>
            <a:fillRect/>
          </a:stretch>
        </p:blipFill>
        <p:spPr>
          <a:xfrm>
            <a:off x="2414016" y="3852000"/>
            <a:ext cx="6961632" cy="2579899"/>
          </a:xfrm>
          <a:prstGeom prst="rect">
            <a:avLst/>
          </a:prstGeom>
        </p:spPr>
      </p:pic>
    </p:spTree>
    <p:extLst>
      <p:ext uri="{BB962C8B-B14F-4D97-AF65-F5344CB8AC3E}">
        <p14:creationId xmlns:p14="http://schemas.microsoft.com/office/powerpoint/2010/main" val="2237563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ABAA-F38E-9F4B-9956-9C459664DD2E}"/>
              </a:ext>
            </a:extLst>
          </p:cNvPr>
          <p:cNvSpPr>
            <a:spLocks noGrp="1"/>
          </p:cNvSpPr>
          <p:nvPr>
            <p:ph type="title"/>
          </p:nvPr>
        </p:nvSpPr>
        <p:spPr/>
        <p:txBody>
          <a:bodyPr/>
          <a:lstStyle/>
          <a:p>
            <a:r>
              <a:rPr lang="en-US" dirty="0"/>
              <a:t>Traditional Enterprise Data Warehouse Architecture</a:t>
            </a:r>
          </a:p>
        </p:txBody>
      </p:sp>
      <p:sp>
        <p:nvSpPr>
          <p:cNvPr id="3" name="Text Placeholder 2">
            <a:extLst>
              <a:ext uri="{FF2B5EF4-FFF2-40B4-BE49-F238E27FC236}">
                <a16:creationId xmlns:a16="http://schemas.microsoft.com/office/drawing/2014/main" id="{2B02E6E8-A7EB-6840-95C1-C95FD5DA1479}"/>
              </a:ext>
            </a:extLst>
          </p:cNvPr>
          <p:cNvSpPr>
            <a:spLocks noGrp="1"/>
          </p:cNvSpPr>
          <p:nvPr>
            <p:ph type="body" idx="1"/>
          </p:nvPr>
        </p:nvSpPr>
        <p:spPr/>
        <p:txBody>
          <a:bodyPr/>
          <a:lstStyle/>
          <a:p>
            <a:r>
              <a:rPr lang="en-US" dirty="0"/>
              <a:t>So if we were to jump into the “way back machine” we would find that initial data warehouses were single-server and tightly coupled machines.</a:t>
            </a:r>
          </a:p>
          <a:p>
            <a:r>
              <a:rPr lang="en-US" dirty="0"/>
              <a:t>Storage of data, computation of data, and services were all held on a single machine</a:t>
            </a:r>
          </a:p>
          <a:p>
            <a:r>
              <a:rPr lang="en-US" dirty="0"/>
              <a:t>This leads to a myriad of problems, including:</a:t>
            </a:r>
          </a:p>
          <a:p>
            <a:pPr lvl="1">
              <a:buFont typeface="Wingdings" pitchFamily="2" charset="2"/>
              <a:buChar char="Ø"/>
            </a:pPr>
            <a:r>
              <a:rPr lang="en-US" dirty="0"/>
              <a:t>Possible data loss</a:t>
            </a:r>
          </a:p>
          <a:p>
            <a:pPr lvl="1">
              <a:buFont typeface="Wingdings" pitchFamily="2" charset="2"/>
              <a:buChar char="Ø"/>
            </a:pPr>
            <a:r>
              <a:rPr lang="en-US" dirty="0"/>
              <a:t>Concurrency issues</a:t>
            </a:r>
          </a:p>
          <a:p>
            <a:pPr lvl="1">
              <a:buFont typeface="Wingdings" pitchFamily="2" charset="2"/>
              <a:buChar char="Ø"/>
            </a:pPr>
            <a:r>
              <a:rPr lang="en-US" dirty="0"/>
              <a:t>WHAT IF THE SERVER BREAKS?!?</a:t>
            </a:r>
          </a:p>
        </p:txBody>
      </p:sp>
      <p:sp>
        <p:nvSpPr>
          <p:cNvPr id="4" name="Slide Number Placeholder 3">
            <a:extLst>
              <a:ext uri="{FF2B5EF4-FFF2-40B4-BE49-F238E27FC236}">
                <a16:creationId xmlns:a16="http://schemas.microsoft.com/office/drawing/2014/main" id="{7BDBEBF1-F8EC-044B-A111-8EC1F634B6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5" name="Picture 4">
            <a:extLst>
              <a:ext uri="{FF2B5EF4-FFF2-40B4-BE49-F238E27FC236}">
                <a16:creationId xmlns:a16="http://schemas.microsoft.com/office/drawing/2014/main" id="{2C38A957-ADD7-C04F-A08A-70164F5F54E2}"/>
              </a:ext>
            </a:extLst>
          </p:cNvPr>
          <p:cNvPicPr>
            <a:picLocks noChangeAspect="1"/>
          </p:cNvPicPr>
          <p:nvPr/>
        </p:nvPicPr>
        <p:blipFill>
          <a:blip r:embed="rId2"/>
          <a:stretch>
            <a:fillRect/>
          </a:stretch>
        </p:blipFill>
        <p:spPr>
          <a:xfrm>
            <a:off x="7936399" y="3722104"/>
            <a:ext cx="3403600" cy="2387600"/>
          </a:xfrm>
          <a:prstGeom prst="rect">
            <a:avLst/>
          </a:prstGeom>
        </p:spPr>
      </p:pic>
    </p:spTree>
    <p:extLst>
      <p:ext uri="{BB962C8B-B14F-4D97-AF65-F5344CB8AC3E}">
        <p14:creationId xmlns:p14="http://schemas.microsoft.com/office/powerpoint/2010/main" val="3565512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C43EB-39FB-CC4A-9128-83E2649D67BD}"/>
              </a:ext>
            </a:extLst>
          </p:cNvPr>
          <p:cNvSpPr>
            <a:spLocks noGrp="1"/>
          </p:cNvSpPr>
          <p:nvPr>
            <p:ph type="title"/>
          </p:nvPr>
        </p:nvSpPr>
        <p:spPr/>
        <p:txBody>
          <a:bodyPr/>
          <a:lstStyle/>
          <a:p>
            <a:r>
              <a:rPr lang="en-US" dirty="0"/>
              <a:t>Shared Disk Servers</a:t>
            </a:r>
          </a:p>
        </p:txBody>
      </p:sp>
      <p:sp>
        <p:nvSpPr>
          <p:cNvPr id="4" name="Slide Number Placeholder 3">
            <a:extLst>
              <a:ext uri="{FF2B5EF4-FFF2-40B4-BE49-F238E27FC236}">
                <a16:creationId xmlns:a16="http://schemas.microsoft.com/office/drawing/2014/main" id="{4F2D87EC-3A92-C34A-84D0-A5A3CA7121E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pic>
        <p:nvPicPr>
          <p:cNvPr id="6" name="Picture 5">
            <a:extLst>
              <a:ext uri="{FF2B5EF4-FFF2-40B4-BE49-F238E27FC236}">
                <a16:creationId xmlns:a16="http://schemas.microsoft.com/office/drawing/2014/main" id="{79BE5A84-900E-6548-9542-57785FA8F434}"/>
              </a:ext>
            </a:extLst>
          </p:cNvPr>
          <p:cNvPicPr>
            <a:picLocks noChangeAspect="1"/>
          </p:cNvPicPr>
          <p:nvPr/>
        </p:nvPicPr>
        <p:blipFill>
          <a:blip r:embed="rId3"/>
          <a:stretch>
            <a:fillRect/>
          </a:stretch>
        </p:blipFill>
        <p:spPr>
          <a:xfrm>
            <a:off x="2121408" y="1227528"/>
            <a:ext cx="7415087" cy="5314319"/>
          </a:xfrm>
          <a:prstGeom prst="rect">
            <a:avLst/>
          </a:prstGeom>
        </p:spPr>
      </p:pic>
    </p:spTree>
    <p:extLst>
      <p:ext uri="{BB962C8B-B14F-4D97-AF65-F5344CB8AC3E}">
        <p14:creationId xmlns:p14="http://schemas.microsoft.com/office/powerpoint/2010/main" val="1700817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0C9CC-3AA5-DE44-A105-D44953D25763}"/>
              </a:ext>
            </a:extLst>
          </p:cNvPr>
          <p:cNvSpPr>
            <a:spLocks noGrp="1"/>
          </p:cNvSpPr>
          <p:nvPr>
            <p:ph type="title"/>
          </p:nvPr>
        </p:nvSpPr>
        <p:spPr/>
        <p:txBody>
          <a:bodyPr/>
          <a:lstStyle/>
          <a:p>
            <a:r>
              <a:rPr lang="en-US" dirty="0"/>
              <a:t>Shared Disk Servers</a:t>
            </a:r>
          </a:p>
        </p:txBody>
      </p:sp>
      <p:sp>
        <p:nvSpPr>
          <p:cNvPr id="3" name="Text Placeholder 2">
            <a:extLst>
              <a:ext uri="{FF2B5EF4-FFF2-40B4-BE49-F238E27FC236}">
                <a16:creationId xmlns:a16="http://schemas.microsoft.com/office/drawing/2014/main" id="{7637BB2A-4C43-E342-8430-928A62677D48}"/>
              </a:ext>
            </a:extLst>
          </p:cNvPr>
          <p:cNvSpPr>
            <a:spLocks noGrp="1"/>
          </p:cNvSpPr>
          <p:nvPr>
            <p:ph type="body" idx="1"/>
          </p:nvPr>
        </p:nvSpPr>
        <p:spPr>
          <a:xfrm>
            <a:off x="827999" y="1277121"/>
            <a:ext cx="10512000" cy="4680000"/>
          </a:xfrm>
        </p:spPr>
        <p:txBody>
          <a:bodyPr/>
          <a:lstStyle/>
          <a:p>
            <a:r>
              <a:rPr lang="en-US" dirty="0"/>
              <a:t>What are the issues?</a:t>
            </a:r>
          </a:p>
          <a:p>
            <a:pPr marL="76200" indent="0">
              <a:buNone/>
            </a:pPr>
            <a:endParaRPr lang="en-US" dirty="0"/>
          </a:p>
          <a:p>
            <a:endParaRPr lang="en-US" dirty="0"/>
          </a:p>
          <a:p>
            <a:endParaRPr lang="en-US" dirty="0"/>
          </a:p>
          <a:p>
            <a:endParaRPr lang="en-US" dirty="0"/>
          </a:p>
          <a:p>
            <a:endParaRPr lang="en-US" dirty="0"/>
          </a:p>
          <a:p>
            <a:r>
              <a:rPr lang="en-US" dirty="0"/>
              <a:t>So why not just add more?</a:t>
            </a:r>
          </a:p>
        </p:txBody>
      </p:sp>
      <p:sp>
        <p:nvSpPr>
          <p:cNvPr id="4" name="Slide Number Placeholder 3">
            <a:extLst>
              <a:ext uri="{FF2B5EF4-FFF2-40B4-BE49-F238E27FC236}">
                <a16:creationId xmlns:a16="http://schemas.microsoft.com/office/drawing/2014/main" id="{245765D6-1BB3-014E-8D24-59234244B70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5" name="Picture 4">
            <a:extLst>
              <a:ext uri="{FF2B5EF4-FFF2-40B4-BE49-F238E27FC236}">
                <a16:creationId xmlns:a16="http://schemas.microsoft.com/office/drawing/2014/main" id="{13247F84-2FBA-C34F-AAFF-A41FB154DF9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2222" l="6452" r="92115">
                        <a14:foregroundMark x1="7168" y1="26111" x2="7527" y2="31111"/>
                        <a14:foregroundMark x1="91039" y1="38889" x2="92473" y2="23333"/>
                        <a14:foregroundMark x1="75269" y1="23333" x2="81004" y2="37778"/>
                        <a14:foregroundMark x1="82437" y1="43333" x2="74910" y2="41111"/>
                        <a14:foregroundMark x1="66308" y1="41667" x2="66308" y2="20556"/>
                        <a14:foregroundMark x1="66308" y1="20556" x2="68459" y2="38889"/>
                        <a14:foregroundMark x1="59857" y1="41111" x2="59857" y2="20000"/>
                        <a14:foregroundMark x1="59857" y1="20000" x2="54839" y2="38889"/>
                        <a14:foregroundMark x1="54839" y1="38889" x2="60215" y2="42222"/>
                        <a14:foregroundMark x1="42652" y1="42778" x2="43011" y2="22222"/>
                        <a14:foregroundMark x1="43011" y1="22222" x2="44444" y2="43333"/>
                        <a14:foregroundMark x1="36201" y1="42222" x2="36201" y2="21667"/>
                        <a14:foregroundMark x1="36201" y1="21667" x2="33333" y2="38889"/>
                        <a14:foregroundMark x1="18996" y1="40556" x2="22222" y2="38333"/>
                        <a14:foregroundMark x1="11828" y1="40000" x2="13978" y2="38889"/>
                        <a14:foregroundMark x1="21147" y1="31667" x2="23656" y2="30556"/>
                        <a14:foregroundMark x1="22939" y1="26111" x2="23656" y2="20556"/>
                        <a14:foregroundMark x1="45520" y1="92222" x2="53405" y2="91111"/>
                      </a14:backgroundRemoval>
                    </a14:imgEffect>
                  </a14:imgLayer>
                </a14:imgProps>
              </a:ext>
            </a:extLst>
          </a:blip>
          <a:stretch>
            <a:fillRect/>
          </a:stretch>
        </p:blipFill>
        <p:spPr>
          <a:xfrm>
            <a:off x="4458501" y="4571757"/>
            <a:ext cx="3509234" cy="2264022"/>
          </a:xfrm>
          <a:prstGeom prst="rect">
            <a:avLst/>
          </a:prstGeom>
        </p:spPr>
      </p:pic>
      <p:pic>
        <p:nvPicPr>
          <p:cNvPr id="6" name="Picture 5">
            <a:extLst>
              <a:ext uri="{FF2B5EF4-FFF2-40B4-BE49-F238E27FC236}">
                <a16:creationId xmlns:a16="http://schemas.microsoft.com/office/drawing/2014/main" id="{F210E225-FEB4-4A44-9557-1BD12F73B61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182" b="95010" l="3704" r="95658">
                        <a14:foregroundMark x1="4598" y1="42226" x2="4598" y2="42226"/>
                        <a14:foregroundMark x1="3959" y1="48944" x2="18646" y2="51440"/>
                        <a14:foregroundMark x1="7024" y1="74856" x2="13921" y2="74280"/>
                        <a14:foregroundMark x1="40358" y1="73704" x2="45211" y2="74280"/>
                        <a14:foregroundMark x1="37931" y1="83493" x2="45594" y2="84645"/>
                        <a14:foregroundMark x1="36271" y1="31286" x2="49681" y2="33973"/>
                        <a14:foregroundMark x1="49681" y1="26679" x2="49681" y2="26679"/>
                        <a14:foregroundMark x1="43806" y1="26104" x2="43806" y2="26104"/>
                        <a14:foregroundMark x1="37676" y1="24184" x2="37676" y2="24184"/>
                        <a14:foregroundMark x1="72414" y1="12668" x2="92337" y2="16891"/>
                        <a14:foregroundMark x1="90932" y1="11708" x2="90932" y2="11708"/>
                        <a14:foregroundMark x1="84036" y1="8637" x2="84036" y2="8637"/>
                        <a14:foregroundMark x1="77905" y1="7486" x2="77905" y2="7486"/>
                        <a14:foregroundMark x1="73436" y1="5950" x2="73436" y2="5950"/>
                        <a14:foregroundMark x1="74457" y1="21497" x2="74457" y2="21497"/>
                        <a14:foregroundMark x1="79566" y1="24184" x2="79566" y2="24184"/>
                        <a14:foregroundMark x1="85441" y1="25720" x2="85441" y2="25720"/>
                        <a14:foregroundMark x1="91315" y1="25720" x2="91315" y2="25720"/>
                        <a14:foregroundMark x1="73052" y1="29750" x2="92720" y2="32438"/>
                        <a14:foregroundMark x1="89911" y1="45873" x2="89911" y2="45873"/>
                        <a14:foregroundMark x1="92720" y1="52015" x2="89527" y2="52015"/>
                        <a14:foregroundMark x1="94764" y1="56238" x2="95785" y2="55086"/>
                        <a14:foregroundMark x1="90294" y1="71209" x2="79566" y2="68138"/>
                        <a14:foregroundMark x1="74457" y1="82534" x2="86462" y2="83493"/>
                        <a14:foregroundMark x1="75096" y1="93474" x2="87867" y2="95010"/>
                        <a14:foregroundMark x1="92976" y1="54702" x2="95147" y2="52975"/>
                      </a14:backgroundRemoval>
                    </a14:imgEffect>
                  </a14:imgLayer>
                </a14:imgProps>
              </a:ext>
            </a:extLst>
          </a:blip>
          <a:stretch>
            <a:fillRect/>
          </a:stretch>
        </p:blipFill>
        <p:spPr>
          <a:xfrm rot="21195181">
            <a:off x="2304794" y="1835754"/>
            <a:ext cx="3543300" cy="2357163"/>
          </a:xfrm>
          <a:prstGeom prst="rect">
            <a:avLst/>
          </a:prstGeom>
        </p:spPr>
      </p:pic>
      <p:sp>
        <p:nvSpPr>
          <p:cNvPr id="8" name="Rectangle 7">
            <a:extLst>
              <a:ext uri="{FF2B5EF4-FFF2-40B4-BE49-F238E27FC236}">
                <a16:creationId xmlns:a16="http://schemas.microsoft.com/office/drawing/2014/main" id="{F1BF8599-721A-934D-937E-15C8E3521B05}"/>
              </a:ext>
            </a:extLst>
          </p:cNvPr>
          <p:cNvSpPr/>
          <p:nvPr/>
        </p:nvSpPr>
        <p:spPr>
          <a:xfrm rot="21121879">
            <a:off x="5055858" y="2308279"/>
            <a:ext cx="3563796" cy="923330"/>
          </a:xfrm>
          <a:prstGeom prst="rect">
            <a:avLst/>
          </a:prstGeom>
          <a:noFill/>
        </p:spPr>
        <p:txBody>
          <a:bodyPr wrap="none" lIns="91440" tIns="45720" rIns="91440" bIns="45720">
            <a:prstTxWarp prst="textFadeLeft">
              <a:avLst/>
            </a:prstTxWarp>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Scalability</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11344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9D287-74EB-3D48-853B-2F50BF0EA26B}"/>
              </a:ext>
            </a:extLst>
          </p:cNvPr>
          <p:cNvPicPr>
            <a:picLocks noChangeAspect="1"/>
          </p:cNvPicPr>
          <p:nvPr/>
        </p:nvPicPr>
        <p:blipFill>
          <a:blip r:embed="rId3"/>
          <a:stretch>
            <a:fillRect/>
          </a:stretch>
        </p:blipFill>
        <p:spPr>
          <a:xfrm>
            <a:off x="2403954" y="2354810"/>
            <a:ext cx="7898286" cy="4179190"/>
          </a:xfrm>
          <a:prstGeom prst="rect">
            <a:avLst/>
          </a:prstGeom>
        </p:spPr>
      </p:pic>
      <p:sp>
        <p:nvSpPr>
          <p:cNvPr id="2" name="Title 1">
            <a:extLst>
              <a:ext uri="{FF2B5EF4-FFF2-40B4-BE49-F238E27FC236}">
                <a16:creationId xmlns:a16="http://schemas.microsoft.com/office/drawing/2014/main" id="{8C5DC84B-A3CD-5F4A-B9D2-BD3D3127AC6C}"/>
              </a:ext>
            </a:extLst>
          </p:cNvPr>
          <p:cNvSpPr>
            <a:spLocks noGrp="1"/>
          </p:cNvSpPr>
          <p:nvPr>
            <p:ph type="title"/>
          </p:nvPr>
        </p:nvSpPr>
        <p:spPr/>
        <p:txBody>
          <a:bodyPr/>
          <a:lstStyle/>
          <a:p>
            <a:r>
              <a:rPr lang="en-US" dirty="0"/>
              <a:t>Shared Nothing</a:t>
            </a:r>
          </a:p>
        </p:txBody>
      </p:sp>
      <p:sp>
        <p:nvSpPr>
          <p:cNvPr id="3" name="Text Placeholder 2">
            <a:extLst>
              <a:ext uri="{FF2B5EF4-FFF2-40B4-BE49-F238E27FC236}">
                <a16:creationId xmlns:a16="http://schemas.microsoft.com/office/drawing/2014/main" id="{F5440573-7DA6-BC41-99B3-C97064A3D7A1}"/>
              </a:ext>
            </a:extLst>
          </p:cNvPr>
          <p:cNvSpPr>
            <a:spLocks noGrp="1"/>
          </p:cNvSpPr>
          <p:nvPr>
            <p:ph type="body" idx="1"/>
          </p:nvPr>
        </p:nvSpPr>
        <p:spPr/>
        <p:txBody>
          <a:bodyPr/>
          <a:lstStyle/>
          <a:p>
            <a:r>
              <a:rPr lang="en-US" dirty="0"/>
              <a:t>To avoid these issues, Snowflake uses something known as a “SHARED NOTHING” architecture.</a:t>
            </a:r>
          </a:p>
        </p:txBody>
      </p:sp>
      <p:sp>
        <p:nvSpPr>
          <p:cNvPr id="4" name="Slide Number Placeholder 3">
            <a:extLst>
              <a:ext uri="{FF2B5EF4-FFF2-40B4-BE49-F238E27FC236}">
                <a16:creationId xmlns:a16="http://schemas.microsoft.com/office/drawing/2014/main" id="{F0F5BFFA-B428-8747-B138-D696314F3CC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3858149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4E1A5-329B-FE43-A062-EECACB425749}"/>
              </a:ext>
            </a:extLst>
          </p:cNvPr>
          <p:cNvSpPr>
            <a:spLocks noGrp="1"/>
          </p:cNvSpPr>
          <p:nvPr>
            <p:ph type="title"/>
          </p:nvPr>
        </p:nvSpPr>
        <p:spPr/>
        <p:txBody>
          <a:bodyPr/>
          <a:lstStyle/>
          <a:p>
            <a:r>
              <a:rPr lang="en-US" dirty="0"/>
              <a:t>Shared Nothing</a:t>
            </a:r>
          </a:p>
        </p:txBody>
      </p:sp>
      <p:sp>
        <p:nvSpPr>
          <p:cNvPr id="3" name="Text Placeholder 2">
            <a:extLst>
              <a:ext uri="{FF2B5EF4-FFF2-40B4-BE49-F238E27FC236}">
                <a16:creationId xmlns:a16="http://schemas.microsoft.com/office/drawing/2014/main" id="{41FE6069-C59A-F843-98FD-87027DE93069}"/>
              </a:ext>
            </a:extLst>
          </p:cNvPr>
          <p:cNvSpPr>
            <a:spLocks noGrp="1"/>
          </p:cNvSpPr>
          <p:nvPr>
            <p:ph type="body" idx="1"/>
          </p:nvPr>
        </p:nvSpPr>
        <p:spPr>
          <a:xfrm>
            <a:off x="827999" y="1325247"/>
            <a:ext cx="10512000" cy="4680000"/>
          </a:xfrm>
        </p:spPr>
        <p:txBody>
          <a:bodyPr/>
          <a:lstStyle/>
          <a:p>
            <a:pPr marL="546100" lvl="1" indent="0">
              <a:buNone/>
            </a:pPr>
            <a:r>
              <a:rPr lang="en-US" dirty="0"/>
              <a:t>From Wikipedia:</a:t>
            </a:r>
          </a:p>
          <a:p>
            <a:pPr marL="76200" indent="0">
              <a:buNone/>
            </a:pPr>
            <a:endParaRPr lang="en-US" dirty="0"/>
          </a:p>
          <a:p>
            <a:pPr marL="76200" indent="0">
              <a:buNone/>
            </a:pPr>
            <a:r>
              <a:rPr lang="en-US" dirty="0"/>
              <a:t>	“A shared-nothing architecture (SN) is a distributed computing 	architecture in which each node is independent and self-sufficient, and 	there is no single point of contention across the system. More 	specifically, none of the nodes share memory or disk storage.”</a:t>
            </a:r>
          </a:p>
        </p:txBody>
      </p:sp>
      <p:sp>
        <p:nvSpPr>
          <p:cNvPr id="4" name="Slide Number Placeholder 3">
            <a:extLst>
              <a:ext uri="{FF2B5EF4-FFF2-40B4-BE49-F238E27FC236}">
                <a16:creationId xmlns:a16="http://schemas.microsoft.com/office/drawing/2014/main" id="{CBCCB79E-757C-0042-A9AE-DD3036992D4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7" name="Picture 6">
            <a:extLst>
              <a:ext uri="{FF2B5EF4-FFF2-40B4-BE49-F238E27FC236}">
                <a16:creationId xmlns:a16="http://schemas.microsoft.com/office/drawing/2014/main" id="{B270FCBA-9D02-F142-8653-6763F22C91CF}"/>
              </a:ext>
            </a:extLst>
          </p:cNvPr>
          <p:cNvPicPr>
            <a:picLocks noChangeAspect="1"/>
          </p:cNvPicPr>
          <p:nvPr/>
        </p:nvPicPr>
        <p:blipFill>
          <a:blip r:embed="rId2"/>
          <a:stretch>
            <a:fillRect/>
          </a:stretch>
        </p:blipFill>
        <p:spPr>
          <a:xfrm>
            <a:off x="5141532" y="3957110"/>
            <a:ext cx="1884934" cy="2314176"/>
          </a:xfrm>
          <a:prstGeom prst="rect">
            <a:avLst/>
          </a:prstGeom>
        </p:spPr>
      </p:pic>
    </p:spTree>
    <p:extLst>
      <p:ext uri="{BB962C8B-B14F-4D97-AF65-F5344CB8AC3E}">
        <p14:creationId xmlns:p14="http://schemas.microsoft.com/office/powerpoint/2010/main" val="2372175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07C9-E28F-C34E-B762-E26A94EC79B4}"/>
              </a:ext>
            </a:extLst>
          </p:cNvPr>
          <p:cNvSpPr>
            <a:spLocks noGrp="1"/>
          </p:cNvSpPr>
          <p:nvPr>
            <p:ph type="title"/>
          </p:nvPr>
        </p:nvSpPr>
        <p:spPr/>
        <p:txBody>
          <a:bodyPr/>
          <a:lstStyle/>
          <a:p>
            <a:r>
              <a:rPr lang="en-US" dirty="0"/>
              <a:t>Shared Nothing Drawbacks</a:t>
            </a:r>
          </a:p>
        </p:txBody>
      </p:sp>
      <p:sp>
        <p:nvSpPr>
          <p:cNvPr id="3" name="Text Placeholder 2">
            <a:extLst>
              <a:ext uri="{FF2B5EF4-FFF2-40B4-BE49-F238E27FC236}">
                <a16:creationId xmlns:a16="http://schemas.microsoft.com/office/drawing/2014/main" id="{AB3A34B5-61DB-F64E-B9F1-A225D78AD26F}"/>
              </a:ext>
            </a:extLst>
          </p:cNvPr>
          <p:cNvSpPr>
            <a:spLocks noGrp="1"/>
          </p:cNvSpPr>
          <p:nvPr>
            <p:ph type="body" idx="1"/>
          </p:nvPr>
        </p:nvSpPr>
        <p:spPr>
          <a:xfrm>
            <a:off x="157248" y="1147364"/>
            <a:ext cx="4073376" cy="908050"/>
          </a:xfrm>
        </p:spPr>
        <p:txBody>
          <a:bodyPr/>
          <a:lstStyle/>
          <a:p>
            <a:pPr marL="76200" indent="0">
              <a:buNone/>
            </a:pPr>
            <a:r>
              <a:rPr lang="en-US" sz="3200" b="1" dirty="0"/>
              <a:t>Drawbacks</a:t>
            </a:r>
            <a:endParaRPr lang="en-US" b="1" dirty="0"/>
          </a:p>
        </p:txBody>
      </p:sp>
      <p:sp>
        <p:nvSpPr>
          <p:cNvPr id="4" name="Slide Number Placeholder 3">
            <a:extLst>
              <a:ext uri="{FF2B5EF4-FFF2-40B4-BE49-F238E27FC236}">
                <a16:creationId xmlns:a16="http://schemas.microsoft.com/office/drawing/2014/main" id="{AED9F468-4BA5-764D-BF90-37F6B18968D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
        <p:nvSpPr>
          <p:cNvPr id="9" name="Text Placeholder 8">
            <a:extLst>
              <a:ext uri="{FF2B5EF4-FFF2-40B4-BE49-F238E27FC236}">
                <a16:creationId xmlns:a16="http://schemas.microsoft.com/office/drawing/2014/main" id="{2BE61CB5-45B2-0D4C-A8C7-FAFD166AFDFD}"/>
              </a:ext>
            </a:extLst>
          </p:cNvPr>
          <p:cNvSpPr txBox="1">
            <a:spLocks/>
          </p:cNvSpPr>
          <p:nvPr/>
        </p:nvSpPr>
        <p:spPr>
          <a:xfrm>
            <a:off x="8891" y="1740500"/>
            <a:ext cx="5882992" cy="5147114"/>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342900" indent="-342900">
              <a:buFont typeface="Arial" panose="020B0604020202020204" pitchFamily="34" charset="0"/>
              <a:buChar char="•"/>
            </a:pPr>
            <a:r>
              <a:rPr lang="en-US" dirty="0">
                <a:latin typeface="Helvetica Neue Light" panose="02000403000000020004" pitchFamily="2" charset="0"/>
                <a:ea typeface="Helvetica Neue Light" panose="02000403000000020004" pitchFamily="2" charset="0"/>
              </a:rPr>
              <a:t>Data is distributed across multiple nodes</a:t>
            </a:r>
          </a:p>
          <a:p>
            <a:pPr lvl="1">
              <a:buFont typeface="Wingdings" pitchFamily="2" charset="2"/>
              <a:buChar char="Ø"/>
            </a:pPr>
            <a:r>
              <a:rPr lang="en-US" sz="1800" dirty="0"/>
              <a:t>Requires shuffling of data between nodes</a:t>
            </a:r>
          </a:p>
          <a:p>
            <a:pPr lvl="1">
              <a:buFont typeface="Wingdings" pitchFamily="2" charset="2"/>
              <a:buChar char="Ø"/>
            </a:pPr>
            <a:r>
              <a:rPr lang="en-US" sz="1800" dirty="0"/>
              <a:t>Adds overhead and reduces performance</a:t>
            </a:r>
          </a:p>
          <a:p>
            <a:pPr>
              <a:buFont typeface="Arial" panose="020B0604020202020204" pitchFamily="34" charset="0"/>
              <a:buChar char="•"/>
            </a:pPr>
            <a:endParaRPr lang="en-US" sz="2200" dirty="0"/>
          </a:p>
          <a:p>
            <a:pPr>
              <a:buFont typeface="Arial" panose="020B0604020202020204" pitchFamily="34" charset="0"/>
              <a:buChar char="•"/>
            </a:pPr>
            <a:r>
              <a:rPr lang="en-US" sz="2200" dirty="0"/>
              <a:t>Data is distributed when loaded</a:t>
            </a:r>
          </a:p>
          <a:p>
            <a:pPr lvl="1">
              <a:buFont typeface="Wingdings" pitchFamily="2" charset="2"/>
              <a:buChar char="Ø"/>
            </a:pPr>
            <a:r>
              <a:rPr lang="en-US" sz="1800" dirty="0"/>
              <a:t>User specified distribution key</a:t>
            </a:r>
          </a:p>
          <a:p>
            <a:pPr lvl="1">
              <a:buFont typeface="Wingdings" pitchFamily="2" charset="2"/>
              <a:buChar char="Ø"/>
            </a:pPr>
            <a:r>
              <a:rPr lang="en-US" sz="1800" dirty="0"/>
              <a:t>Default algorithm</a:t>
            </a:r>
          </a:p>
          <a:p>
            <a:pPr lvl="1">
              <a:buFont typeface="Wingdings" pitchFamily="2" charset="2"/>
              <a:buChar char="Ø"/>
            </a:pPr>
            <a:endParaRPr lang="en-US" sz="2000" dirty="0"/>
          </a:p>
          <a:p>
            <a:pPr>
              <a:buFont typeface="Arial" panose="020B0604020202020204" pitchFamily="34" charset="0"/>
              <a:buChar char="•"/>
            </a:pPr>
            <a:r>
              <a:rPr lang="en-US" sz="2200" dirty="0"/>
              <a:t>Node Failure</a:t>
            </a:r>
          </a:p>
          <a:p>
            <a:pPr lvl="1">
              <a:buFont typeface="Wingdings" pitchFamily="2" charset="2"/>
              <a:buChar char="Ø"/>
            </a:pPr>
            <a:r>
              <a:rPr lang="en-US" sz="1800" dirty="0"/>
              <a:t>Changing distribution requires completely redistributing data across the cluster</a:t>
            </a:r>
          </a:p>
          <a:p>
            <a:pPr lvl="1">
              <a:buFont typeface="Wingdings" pitchFamily="2" charset="2"/>
              <a:buChar char="Ø"/>
            </a:pPr>
            <a:endParaRPr lang="en-US" sz="2000" dirty="0"/>
          </a:p>
        </p:txBody>
      </p:sp>
      <p:sp>
        <p:nvSpPr>
          <p:cNvPr id="11" name="Text Placeholder 8">
            <a:extLst>
              <a:ext uri="{FF2B5EF4-FFF2-40B4-BE49-F238E27FC236}">
                <a16:creationId xmlns:a16="http://schemas.microsoft.com/office/drawing/2014/main" id="{77156E77-FDA4-6B48-AAFB-7DF1D8F8F982}"/>
              </a:ext>
            </a:extLst>
          </p:cNvPr>
          <p:cNvSpPr txBox="1">
            <a:spLocks/>
          </p:cNvSpPr>
          <p:nvPr/>
        </p:nvSpPr>
        <p:spPr>
          <a:xfrm>
            <a:off x="6040240" y="1740500"/>
            <a:ext cx="5882992" cy="5147114"/>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342900" indent="-342900">
              <a:buFont typeface="Arial" panose="020B0604020202020204" pitchFamily="34" charset="0"/>
              <a:buChar char="•"/>
            </a:pPr>
            <a:r>
              <a:rPr lang="en-US" dirty="0">
                <a:latin typeface="Helvetica Neue Light" panose="02000403000000020004" pitchFamily="2" charset="0"/>
                <a:ea typeface="Helvetica Neue Light" panose="02000403000000020004" pitchFamily="2" charset="0"/>
              </a:rPr>
              <a:t>Heterogenous workload and Homogenous hardware</a:t>
            </a:r>
          </a:p>
          <a:p>
            <a:pPr lvl="1">
              <a:buFont typeface="Wingdings" pitchFamily="2" charset="2"/>
              <a:buChar char="Ø"/>
            </a:pPr>
            <a:r>
              <a:rPr lang="en-US" sz="1800" dirty="0"/>
              <a:t>If heavy compute it will need low IO and vise versa</a:t>
            </a:r>
          </a:p>
          <a:p>
            <a:pPr lvl="1">
              <a:buFont typeface="Wingdings" pitchFamily="2" charset="2"/>
              <a:buChar char="Ø"/>
            </a:pPr>
            <a:r>
              <a:rPr lang="en-US" sz="1800" dirty="0"/>
              <a:t>Hardware being homogenous does not allow this</a:t>
            </a:r>
          </a:p>
          <a:p>
            <a:pPr lvl="1">
              <a:buFont typeface="Wingdings" pitchFamily="2" charset="2"/>
              <a:buChar char="Ø"/>
            </a:pPr>
            <a:r>
              <a:rPr lang="en-US" sz="1800" dirty="0"/>
              <a:t>Software upgrades are done across all nodes which cause issues  </a:t>
            </a:r>
          </a:p>
          <a:p>
            <a:pPr lvl="1">
              <a:buFont typeface="Wingdings" pitchFamily="2" charset="2"/>
              <a:buChar char="Ø"/>
            </a:pPr>
            <a:endParaRPr lang="en-US" sz="1800" dirty="0"/>
          </a:p>
          <a:p>
            <a:pPr>
              <a:buFont typeface="Arial" panose="020B0604020202020204" pitchFamily="34" charset="0"/>
              <a:buChar char="•"/>
            </a:pPr>
            <a:endParaRPr lang="en-US" sz="2200" dirty="0"/>
          </a:p>
        </p:txBody>
      </p:sp>
      <p:pic>
        <p:nvPicPr>
          <p:cNvPr id="12" name="Picture 11">
            <a:extLst>
              <a:ext uri="{FF2B5EF4-FFF2-40B4-BE49-F238E27FC236}">
                <a16:creationId xmlns:a16="http://schemas.microsoft.com/office/drawing/2014/main" id="{93AD3638-B99E-3749-8AD9-82C10C098D88}"/>
              </a:ext>
            </a:extLst>
          </p:cNvPr>
          <p:cNvPicPr>
            <a:picLocks noChangeAspect="1"/>
          </p:cNvPicPr>
          <p:nvPr/>
        </p:nvPicPr>
        <p:blipFill>
          <a:blip r:embed="rId3"/>
          <a:stretch>
            <a:fillRect/>
          </a:stretch>
        </p:blipFill>
        <p:spPr>
          <a:xfrm>
            <a:off x="6449568" y="4387845"/>
            <a:ext cx="3977893" cy="2447934"/>
          </a:xfrm>
          <a:prstGeom prst="rect">
            <a:avLst/>
          </a:prstGeom>
        </p:spPr>
      </p:pic>
      <p:sp>
        <p:nvSpPr>
          <p:cNvPr id="13" name="Rectangle 12">
            <a:extLst>
              <a:ext uri="{FF2B5EF4-FFF2-40B4-BE49-F238E27FC236}">
                <a16:creationId xmlns:a16="http://schemas.microsoft.com/office/drawing/2014/main" id="{67F9FA73-3334-F049-8822-6A4CCB928152}"/>
              </a:ext>
            </a:extLst>
          </p:cNvPr>
          <p:cNvSpPr/>
          <p:nvPr/>
        </p:nvSpPr>
        <p:spPr>
          <a:xfrm>
            <a:off x="2519394" y="6534000"/>
            <a:ext cx="8364336" cy="32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8449861"/>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2495</TotalTime>
  <Words>2502</Words>
  <Application>Microsoft Macintosh PowerPoint</Application>
  <PresentationFormat>Widescreen</PresentationFormat>
  <Paragraphs>267</Paragraphs>
  <Slides>28</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Helvetica Neue</vt:lpstr>
      <vt:lpstr>Helvetica Neue Light</vt:lpstr>
      <vt:lpstr>Calibri</vt:lpstr>
      <vt:lpstr>Arial</vt:lpstr>
      <vt:lpstr>Wingdings</vt:lpstr>
      <vt:lpstr>Courier New</vt:lpstr>
      <vt:lpstr>DI Template</vt:lpstr>
      <vt:lpstr>PowerPoint Presentation</vt:lpstr>
      <vt:lpstr>What is Snowflake?</vt:lpstr>
      <vt:lpstr>Why Snowflake?</vt:lpstr>
      <vt:lpstr>Traditional Enterprise Data Warehouse Architecture</vt:lpstr>
      <vt:lpstr>Shared Disk Servers</vt:lpstr>
      <vt:lpstr>Shared Disk Servers</vt:lpstr>
      <vt:lpstr>Shared Nothing</vt:lpstr>
      <vt:lpstr>Shared Nothing</vt:lpstr>
      <vt:lpstr>Shared Nothing Drawbacks</vt:lpstr>
      <vt:lpstr>Snowflake is a hybrid of Shared Nothing and Disk</vt:lpstr>
      <vt:lpstr>Massive Parallel Processing</vt:lpstr>
      <vt:lpstr>What does Snowflake offer?</vt:lpstr>
      <vt:lpstr>Snowflake: Why this design?</vt:lpstr>
      <vt:lpstr>Snowflake Intro</vt:lpstr>
      <vt:lpstr>Efficient data storage in Snowflake Database Storage Layer</vt:lpstr>
      <vt:lpstr>Efficient data storage in Snowflake Query Processing Layer</vt:lpstr>
      <vt:lpstr>Efficient data storage in Snowflake Cloud Services Layer</vt:lpstr>
      <vt:lpstr>Snowflake Architecture</vt:lpstr>
      <vt:lpstr>Snowflake Elasticity  </vt:lpstr>
      <vt:lpstr>Snowflake Data Types</vt:lpstr>
      <vt:lpstr>Snowflake data types</vt:lpstr>
      <vt:lpstr>Snowflake Variant data types</vt:lpstr>
      <vt:lpstr>Snowflake Data Types</vt:lpstr>
      <vt:lpstr>Snowflake Elasticity</vt:lpstr>
      <vt:lpstr>Snowflake Automation</vt:lpstr>
      <vt:lpstr>Snowflake Automation</vt:lpstr>
      <vt:lpstr>Snowflake Automation</vt:lpstr>
      <vt:lpstr>Confused? ASK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30</cp:revision>
  <dcterms:modified xsi:type="dcterms:W3CDTF">2020-06-16T21:49:21Z</dcterms:modified>
</cp:coreProperties>
</file>